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6" r:id="rId2"/>
    <p:sldId id="257" r:id="rId3"/>
    <p:sldId id="258" r:id="rId4"/>
    <p:sldId id="269" r:id="rId5"/>
    <p:sldId id="279" r:id="rId6"/>
    <p:sldId id="385" r:id="rId7"/>
    <p:sldId id="275" r:id="rId8"/>
    <p:sldId id="276" r:id="rId9"/>
    <p:sldId id="277" r:id="rId10"/>
    <p:sldId id="282" r:id="rId11"/>
    <p:sldId id="382" r:id="rId12"/>
    <p:sldId id="383" r:id="rId13"/>
    <p:sldId id="278" r:id="rId14"/>
    <p:sldId id="321" r:id="rId15"/>
    <p:sldId id="265" r:id="rId16"/>
    <p:sldId id="284" r:id="rId17"/>
    <p:sldId id="285" r:id="rId18"/>
    <p:sldId id="286" r:id="rId19"/>
    <p:sldId id="287" r:id="rId20"/>
    <p:sldId id="288" r:id="rId21"/>
    <p:sldId id="289" r:id="rId22"/>
    <p:sldId id="290" r:id="rId23"/>
    <p:sldId id="291" r:id="rId24"/>
    <p:sldId id="292" r:id="rId25"/>
    <p:sldId id="333" r:id="rId26"/>
    <p:sldId id="293" r:id="rId27"/>
    <p:sldId id="294" r:id="rId28"/>
    <p:sldId id="295" r:id="rId29"/>
    <p:sldId id="296" r:id="rId30"/>
    <p:sldId id="347" r:id="rId31"/>
    <p:sldId id="351" r:id="rId32"/>
    <p:sldId id="386" r:id="rId33"/>
    <p:sldId id="387" r:id="rId34"/>
    <p:sldId id="317" r:id="rId35"/>
    <p:sldId id="297" r:id="rId36"/>
    <p:sldId id="298" r:id="rId37"/>
    <p:sldId id="299" r:id="rId38"/>
    <p:sldId id="300" r:id="rId39"/>
    <p:sldId id="301" r:id="rId40"/>
    <p:sldId id="302" r:id="rId41"/>
    <p:sldId id="303" r:id="rId42"/>
    <p:sldId id="334" r:id="rId43"/>
    <p:sldId id="350" r:id="rId44"/>
    <p:sldId id="363" r:id="rId45"/>
    <p:sldId id="259" r:id="rId46"/>
    <p:sldId id="274" r:id="rId47"/>
    <p:sldId id="357" r:id="rId48"/>
    <p:sldId id="354" r:id="rId49"/>
    <p:sldId id="320" r:id="rId50"/>
    <p:sldId id="356" r:id="rId51"/>
    <p:sldId id="319" r:id="rId52"/>
    <p:sldId id="352" r:id="rId53"/>
    <p:sldId id="318" r:id="rId54"/>
    <p:sldId id="316" r:id="rId55"/>
    <p:sldId id="360" r:id="rId56"/>
    <p:sldId id="280" r:id="rId57"/>
    <p:sldId id="281" r:id="rId58"/>
    <p:sldId id="358" r:id="rId59"/>
    <p:sldId id="273" r:id="rId60"/>
    <p:sldId id="364" r:id="rId61"/>
    <p:sldId id="359" r:id="rId62"/>
    <p:sldId id="353" r:id="rId63"/>
    <p:sldId id="355" r:id="rId64"/>
    <p:sldId id="362" r:id="rId65"/>
    <p:sldId id="365" r:id="rId66"/>
    <p:sldId id="366" r:id="rId67"/>
    <p:sldId id="361" r:id="rId68"/>
    <p:sldId id="340" r:id="rId69"/>
    <p:sldId id="335" r:id="rId70"/>
    <p:sldId id="336" r:id="rId71"/>
    <p:sldId id="339" r:id="rId72"/>
    <p:sldId id="337" r:id="rId73"/>
    <p:sldId id="338" r:id="rId74"/>
    <p:sldId id="384" r:id="rId75"/>
    <p:sldId id="381" r:id="rId76"/>
    <p:sldId id="315" r:id="rId77"/>
    <p:sldId id="341" r:id="rId78"/>
    <p:sldId id="342" r:id="rId79"/>
    <p:sldId id="343" r:id="rId80"/>
    <p:sldId id="344" r:id="rId81"/>
    <p:sldId id="345" r:id="rId82"/>
    <p:sldId id="346" r:id="rId83"/>
    <p:sldId id="348" r:id="rId84"/>
    <p:sldId id="349" r:id="rId85"/>
    <p:sldId id="375" r:id="rId86"/>
    <p:sldId id="310" r:id="rId87"/>
    <p:sldId id="311" r:id="rId88"/>
    <p:sldId id="313" r:id="rId89"/>
    <p:sldId id="312" r:id="rId90"/>
    <p:sldId id="314" r:id="rId91"/>
    <p:sldId id="326" r:id="rId92"/>
    <p:sldId id="328" r:id="rId93"/>
    <p:sldId id="329" r:id="rId94"/>
    <p:sldId id="330" r:id="rId95"/>
    <p:sldId id="331" r:id="rId96"/>
    <p:sldId id="332" r:id="rId97"/>
    <p:sldId id="325" r:id="rId98"/>
    <p:sldId id="323" r:id="rId99"/>
    <p:sldId id="324" r:id="rId100"/>
    <p:sldId id="376" r:id="rId101"/>
    <p:sldId id="377" r:id="rId102"/>
    <p:sldId id="378" r:id="rId103"/>
    <p:sldId id="379" r:id="rId104"/>
    <p:sldId id="304" r:id="rId105"/>
    <p:sldId id="305" r:id="rId106"/>
    <p:sldId id="306" r:id="rId107"/>
    <p:sldId id="307" r:id="rId108"/>
    <p:sldId id="308" r:id="rId109"/>
    <p:sldId id="309" r:id="rId110"/>
    <p:sldId id="368" r:id="rId111"/>
    <p:sldId id="369" r:id="rId112"/>
    <p:sldId id="370" r:id="rId113"/>
    <p:sldId id="371" r:id="rId114"/>
    <p:sldId id="372" r:id="rId115"/>
    <p:sldId id="374" r:id="rId116"/>
    <p:sldId id="380" r:id="rId117"/>
    <p:sldId id="373"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77</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78</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79</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80</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81</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82</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83</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84</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85</a:t>
            </a:fld>
            <a:endParaRPr kumimoji="1" lang="zh-CN" altLang="en-US"/>
          </a:p>
        </p:txBody>
      </p:sp>
    </p:spTree>
    <p:extLst>
      <p:ext uri="{BB962C8B-B14F-4D97-AF65-F5344CB8AC3E}">
        <p14:creationId xmlns:p14="http://schemas.microsoft.com/office/powerpoint/2010/main" val="3604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10</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11</a:t>
            </a:fld>
            <a:endParaRPr kumimoji="1" lang="zh-CN" altLang="en-US"/>
          </a:p>
        </p:txBody>
      </p:sp>
    </p:spTree>
    <p:extLst>
      <p:ext uri="{BB962C8B-B14F-4D97-AF65-F5344CB8AC3E}">
        <p14:creationId xmlns:p14="http://schemas.microsoft.com/office/powerpoint/2010/main" val="204009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12</a:t>
            </a:fld>
            <a:endParaRPr kumimoji="1" lang="zh-CN" altLang="en-US"/>
          </a:p>
        </p:txBody>
      </p:sp>
    </p:spTree>
    <p:extLst>
      <p:ext uri="{BB962C8B-B14F-4D97-AF65-F5344CB8AC3E}">
        <p14:creationId xmlns:p14="http://schemas.microsoft.com/office/powerpoint/2010/main" val="102758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41</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42</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43</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44</a:t>
            </a:fld>
            <a:endParaRPr kumimoji="1" lang="zh-CN" altLang="en-US"/>
          </a:p>
        </p:txBody>
      </p:sp>
    </p:spTree>
    <p:extLst>
      <p:ext uri="{BB962C8B-B14F-4D97-AF65-F5344CB8AC3E}">
        <p14:creationId xmlns:p14="http://schemas.microsoft.com/office/powerpoint/2010/main" val="1000301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76</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15/10/20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15/10/20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15/10/20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15/10/20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15/10/20</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15/10/20</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15/10/20</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15/10/20</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15/10/20</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0.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4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7.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5.tiff"/></Relationships>
</file>

<file path=ppt/slides/_rels/slide70.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1.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3.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097280" y="1845734"/>
            <a:ext cx="10058400" cy="4023360"/>
          </a:xfrm>
        </p:spPr>
        <p:txBody>
          <a:bodyPr>
            <a:normAutofit/>
          </a:bodyPr>
          <a:lstStyle/>
          <a:p>
            <a:pPr>
              <a:lnSpc>
                <a:spcPct val="150000"/>
              </a:lnSpc>
            </a:pPr>
            <a:r>
              <a:rPr lang="en-US" altLang="zh-CN" sz="3200" dirty="0" smtClean="0"/>
              <a:t>●</a:t>
            </a:r>
            <a:r>
              <a:rPr lang="zh-CN" altLang="en-US" sz="3200" dirty="0" smtClean="0"/>
              <a:t>安装</a:t>
            </a:r>
            <a:r>
              <a:rPr lang="en-US" altLang="zh-CN" sz="3200" dirty="0" smtClean="0"/>
              <a:t>paramiko</a:t>
            </a:r>
          </a:p>
          <a:p>
            <a:pPr>
              <a:lnSpc>
                <a:spcPct val="150000"/>
              </a:lnSpc>
            </a:pPr>
            <a:r>
              <a:rPr lang="en-US" altLang="zh-CN" sz="3200" dirty="0" smtClean="0"/>
              <a:t>●</a:t>
            </a:r>
            <a:r>
              <a:rPr lang="zh-CN" altLang="en-US" sz="3200" dirty="0"/>
              <a:t>密码</a:t>
            </a:r>
            <a:r>
              <a:rPr lang="zh-CN" altLang="en-US" sz="3200" dirty="0" smtClean="0"/>
              <a:t>认证方式的开发</a:t>
            </a:r>
            <a:endParaRPr lang="en-US" altLang="zh-CN" sz="3200" dirty="0" smtClean="0"/>
          </a:p>
          <a:p>
            <a:pPr>
              <a:lnSpc>
                <a:spcPct val="150000"/>
              </a:lnSpc>
            </a:pPr>
            <a:r>
              <a:rPr lang="zh-CN" altLang="zh-CN" sz="3200" dirty="0" smtClean="0"/>
              <a:t>●</a:t>
            </a:r>
            <a:r>
              <a:rPr lang="en-US" altLang="zh-CN" sz="3200" dirty="0" err="1" smtClean="0"/>
              <a:t>PublicKey</a:t>
            </a:r>
            <a:r>
              <a:rPr lang="zh-CN" altLang="en-US" sz="3200" dirty="0" smtClean="0"/>
              <a:t>认证方式的开发</a:t>
            </a:r>
            <a:endParaRPr lang="en-US" altLang="zh-CN" sz="3200" dirty="0" smtClean="0"/>
          </a:p>
        </p:txBody>
      </p:sp>
    </p:spTree>
    <p:extLst>
      <p:ext uri="{BB962C8B-B14F-4D97-AF65-F5344CB8AC3E}">
        <p14:creationId xmlns:p14="http://schemas.microsoft.com/office/powerpoint/2010/main" val="6198443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内容占位符 6"/>
          <p:cNvSpPr txBox="1">
            <a:spLocks/>
          </p:cNvSpPr>
          <p:nvPr/>
        </p:nvSpPr>
        <p:spPr>
          <a:xfrm>
            <a:off x="1068387" y="1737359"/>
            <a:ext cx="10058400" cy="43787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altLang="zh-CN" dirty="0" smtClean="0"/>
              <a:t># password</a:t>
            </a:r>
            <a:r>
              <a:rPr lang="zh-CN" altLang="en-US" dirty="0" smtClean="0"/>
              <a:t>认证</a:t>
            </a:r>
            <a:endParaRPr lang="en-US" altLang="zh-CN" dirty="0" smtClean="0"/>
          </a:p>
          <a:p>
            <a:pPr>
              <a:lnSpc>
                <a:spcPct val="150000"/>
              </a:lnSpc>
            </a:pPr>
            <a:r>
              <a:rPr lang="en-US" altLang="zh-CN" dirty="0" err="1" smtClean="0"/>
              <a:t>ssh</a:t>
            </a:r>
            <a:r>
              <a:rPr lang="en-US" altLang="zh-CN" dirty="0" smtClean="0"/>
              <a:t>=</a:t>
            </a:r>
            <a:r>
              <a:rPr lang="en-US" altLang="zh-CN" dirty="0" err="1" smtClean="0"/>
              <a:t>paramiko.SSHClient</a:t>
            </a:r>
            <a:r>
              <a:rPr lang="en-US" altLang="zh-CN" dirty="0" smtClean="0"/>
              <a:t>()</a:t>
            </a:r>
          </a:p>
          <a:p>
            <a:pPr>
              <a:lnSpc>
                <a:spcPct val="150000"/>
              </a:lnSpc>
            </a:pPr>
            <a:r>
              <a:rPr lang="en-US" altLang="zh-CN" dirty="0" err="1" smtClean="0"/>
              <a:t>ssh.set_missing_host_key_policy</a:t>
            </a:r>
            <a:r>
              <a:rPr lang="en-US" altLang="zh-CN" dirty="0" smtClean="0"/>
              <a:t>(</a:t>
            </a:r>
            <a:r>
              <a:rPr lang="en-US" altLang="zh-CN" dirty="0" err="1" smtClean="0"/>
              <a:t>paramiko.AutoAddPolicy</a:t>
            </a:r>
            <a:r>
              <a:rPr lang="en-US" altLang="zh-CN" dirty="0" smtClean="0"/>
              <a:t>())</a:t>
            </a:r>
          </a:p>
          <a:p>
            <a:pPr>
              <a:lnSpc>
                <a:spcPct val="150000"/>
              </a:lnSpc>
            </a:pPr>
            <a:r>
              <a:rPr lang="en-US" altLang="zh-CN" dirty="0" err="1" smtClean="0"/>
              <a:t>ssh.connect</a:t>
            </a:r>
            <a:r>
              <a:rPr lang="en-US" altLang="zh-CN" dirty="0" smtClean="0"/>
              <a:t>('192.168.72.128', 22, 'root', 'Ncchina123')</a:t>
            </a:r>
          </a:p>
          <a:p>
            <a:pPr>
              <a:lnSpc>
                <a:spcPct val="150000"/>
              </a:lnSpc>
            </a:pPr>
            <a:r>
              <a:rPr lang="en-US" altLang="zh-CN" dirty="0" err="1" smtClean="0"/>
              <a:t>stdin</a:t>
            </a:r>
            <a:r>
              <a:rPr lang="en-US" altLang="zh-CN" dirty="0" smtClean="0"/>
              <a:t>, </a:t>
            </a:r>
            <a:r>
              <a:rPr lang="en-US" altLang="zh-CN" dirty="0" err="1" smtClean="0"/>
              <a:t>stdout</a:t>
            </a:r>
            <a:r>
              <a:rPr lang="en-US" altLang="zh-CN" dirty="0" smtClean="0"/>
              <a:t>, </a:t>
            </a:r>
            <a:r>
              <a:rPr lang="en-US" altLang="zh-CN" dirty="0" err="1" smtClean="0"/>
              <a:t>stderr</a:t>
            </a:r>
            <a:r>
              <a:rPr lang="en-US" altLang="zh-CN" dirty="0" smtClean="0"/>
              <a:t> = </a:t>
            </a:r>
            <a:r>
              <a:rPr lang="en-US" altLang="zh-CN" dirty="0" err="1" smtClean="0"/>
              <a:t>ssh.exec_command</a:t>
            </a:r>
            <a:r>
              <a:rPr lang="en-US" altLang="zh-CN" dirty="0" smtClean="0"/>
              <a:t>('</a:t>
            </a:r>
            <a:r>
              <a:rPr lang="en-US" altLang="zh-CN" dirty="0" err="1" smtClean="0"/>
              <a:t>ls</a:t>
            </a:r>
            <a:r>
              <a:rPr lang="en-US" altLang="zh-CN" dirty="0" smtClean="0"/>
              <a:t> </a:t>
            </a:r>
            <a:r>
              <a:rPr lang="en-US" altLang="zh-CN" dirty="0" err="1" smtClean="0"/>
              <a:t>sb</a:t>
            </a:r>
            <a:r>
              <a:rPr lang="en-US" altLang="zh-CN" dirty="0" smtClean="0"/>
              <a:t>')</a:t>
            </a:r>
          </a:p>
          <a:p>
            <a:pPr>
              <a:lnSpc>
                <a:spcPct val="150000"/>
              </a:lnSpc>
            </a:pPr>
            <a:r>
              <a:rPr lang="en-US" altLang="zh-CN" dirty="0" smtClean="0"/>
              <a:t>print </a:t>
            </a:r>
            <a:r>
              <a:rPr lang="en-US" altLang="zh-CN" dirty="0" err="1" smtClean="0"/>
              <a:t>stdout.read</a:t>
            </a:r>
            <a:r>
              <a:rPr lang="en-US" altLang="zh-CN" dirty="0" smtClean="0"/>
              <a:t>()</a:t>
            </a:r>
          </a:p>
          <a:p>
            <a:pPr>
              <a:lnSpc>
                <a:spcPct val="150000"/>
              </a:lnSpc>
            </a:pPr>
            <a:r>
              <a:rPr lang="en-US" altLang="zh-CN" dirty="0" err="1" smtClean="0"/>
              <a:t>ssh.close</a:t>
            </a:r>
            <a:r>
              <a:rPr lang="en-US" altLang="zh-CN" dirty="0" smtClean="0"/>
              <a:t>()</a:t>
            </a:r>
          </a:p>
        </p:txBody>
      </p:sp>
    </p:spTree>
    <p:extLst>
      <p:ext uri="{BB962C8B-B14F-4D97-AF65-F5344CB8AC3E}">
        <p14:creationId xmlns:p14="http://schemas.microsoft.com/office/powerpoint/2010/main" val="7690653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154083" y="1869602"/>
            <a:ext cx="10058400" cy="4378796"/>
          </a:xfrm>
        </p:spPr>
        <p:txBody>
          <a:bodyPr>
            <a:noAutofit/>
          </a:bodyPr>
          <a:lstStyle/>
          <a:p>
            <a:pPr>
              <a:lnSpc>
                <a:spcPct val="120000"/>
              </a:lnSpc>
              <a:spcBef>
                <a:spcPts val="0"/>
              </a:spcBef>
              <a:spcAft>
                <a:spcPts val="0"/>
              </a:spcAft>
            </a:pPr>
            <a:r>
              <a:rPr lang="en-US" altLang="zh-CN" sz="2200" dirty="0" smtClean="0"/>
              <a:t># </a:t>
            </a:r>
            <a:r>
              <a:rPr lang="en-US" altLang="zh-CN" sz="2200" dirty="0" err="1" smtClean="0"/>
              <a:t>public_key</a:t>
            </a:r>
            <a:r>
              <a:rPr lang="zh-CN" altLang="en-US" sz="2200" dirty="0" smtClean="0"/>
              <a:t>认证</a:t>
            </a:r>
            <a:endParaRPr lang="en-US" altLang="zh-CN" sz="2200" dirty="0" smtClean="0"/>
          </a:p>
          <a:p>
            <a:pPr>
              <a:lnSpc>
                <a:spcPct val="120000"/>
              </a:lnSpc>
              <a:spcBef>
                <a:spcPts val="0"/>
              </a:spcBef>
              <a:spcAft>
                <a:spcPts val="0"/>
              </a:spcAft>
            </a:pPr>
            <a:r>
              <a:rPr lang="en-US" altLang="zh-CN" sz="2200" dirty="0" smtClean="0"/>
              <a:t>import </a:t>
            </a:r>
            <a:r>
              <a:rPr lang="en-US" altLang="zh-CN" sz="2200" dirty="0" err="1" smtClean="0"/>
              <a:t>paramiko</a:t>
            </a:r>
            <a:endParaRPr lang="en-US" altLang="zh-CN" sz="2200" dirty="0" smtClean="0"/>
          </a:p>
          <a:p>
            <a:pPr>
              <a:lnSpc>
                <a:spcPct val="120000"/>
              </a:lnSpc>
              <a:spcBef>
                <a:spcPts val="0"/>
              </a:spcBef>
              <a:spcAft>
                <a:spcPts val="0"/>
              </a:spcAft>
            </a:pPr>
            <a:r>
              <a:rPr lang="en-US" altLang="zh-CN" sz="2200" dirty="0" err="1"/>
              <a:t>ssh</a:t>
            </a:r>
            <a:r>
              <a:rPr lang="en-US" altLang="zh-CN" sz="2200" dirty="0"/>
              <a:t>=</a:t>
            </a:r>
            <a:r>
              <a:rPr lang="en-US" altLang="zh-CN" sz="2200" dirty="0" err="1"/>
              <a:t>paramiko.SSHClient</a:t>
            </a:r>
            <a:r>
              <a:rPr lang="en-US" altLang="zh-CN" sz="2200" dirty="0" smtClean="0"/>
              <a:t>()</a:t>
            </a:r>
          </a:p>
          <a:p>
            <a:pPr>
              <a:lnSpc>
                <a:spcPct val="120000"/>
              </a:lnSpc>
              <a:spcBef>
                <a:spcPts val="0"/>
              </a:spcBef>
              <a:spcAft>
                <a:spcPts val="0"/>
              </a:spcAft>
            </a:pPr>
            <a:r>
              <a:rPr lang="en-US" altLang="zh-CN" sz="2200" dirty="0" err="1" smtClean="0"/>
              <a:t>private_file_path</a:t>
            </a:r>
            <a:r>
              <a:rPr lang="en-US" altLang="zh-CN" sz="2200" dirty="0" smtClean="0"/>
              <a:t> </a:t>
            </a:r>
            <a:r>
              <a:rPr lang="en-US" altLang="zh-CN" sz="2200" dirty="0"/>
              <a:t>= '/root/.</a:t>
            </a:r>
            <a:r>
              <a:rPr lang="en-US" altLang="zh-CN" sz="2200" dirty="0" err="1" smtClean="0"/>
              <a:t>ssh</a:t>
            </a:r>
            <a:r>
              <a:rPr lang="en-US" altLang="zh-CN" sz="2200" dirty="0" smtClean="0"/>
              <a:t>/</a:t>
            </a:r>
            <a:r>
              <a:rPr lang="en-US" altLang="zh-CN" sz="2200" dirty="0" err="1" smtClean="0"/>
              <a:t>id_rsa</a:t>
            </a:r>
            <a:r>
              <a:rPr lang="en-US" altLang="zh-CN" sz="2200" dirty="0" smtClean="0"/>
              <a:t>‘</a:t>
            </a:r>
          </a:p>
          <a:p>
            <a:pPr>
              <a:lnSpc>
                <a:spcPct val="120000"/>
              </a:lnSpc>
              <a:spcBef>
                <a:spcPts val="0"/>
              </a:spcBef>
              <a:spcAft>
                <a:spcPts val="0"/>
              </a:spcAft>
            </a:pPr>
            <a:r>
              <a:rPr lang="en-US" altLang="zh-CN" sz="2200" dirty="0" smtClean="0"/>
              <a:t>key </a:t>
            </a:r>
            <a:r>
              <a:rPr lang="en-US" altLang="zh-CN" sz="2200" dirty="0"/>
              <a:t>= </a:t>
            </a:r>
            <a:r>
              <a:rPr lang="en-US" altLang="zh-CN" sz="2200" dirty="0" err="1" smtClean="0"/>
              <a:t>paramiko.RSAKey.from_private_key_file</a:t>
            </a:r>
            <a:r>
              <a:rPr lang="en-US" altLang="zh-CN" sz="2200" dirty="0" smtClean="0"/>
              <a:t>(</a:t>
            </a:r>
            <a:r>
              <a:rPr lang="en-US" altLang="zh-CN" sz="2200" dirty="0" err="1" smtClean="0"/>
              <a:t>private_file_path</a:t>
            </a:r>
            <a:r>
              <a:rPr lang="en-US" altLang="zh-CN" sz="2200" dirty="0" smtClean="0"/>
              <a:t>)</a:t>
            </a:r>
          </a:p>
          <a:p>
            <a:pPr>
              <a:lnSpc>
                <a:spcPct val="120000"/>
              </a:lnSpc>
              <a:spcBef>
                <a:spcPts val="0"/>
              </a:spcBef>
              <a:spcAft>
                <a:spcPts val="0"/>
              </a:spcAft>
            </a:pPr>
            <a:r>
              <a:rPr lang="en-US" altLang="zh-CN" sz="2200" dirty="0" err="1" smtClean="0"/>
              <a:t>ssh.set_missing_host_key_policy</a:t>
            </a:r>
            <a:r>
              <a:rPr lang="en-US" altLang="zh-CN" sz="2200" dirty="0" smtClean="0"/>
              <a:t>(</a:t>
            </a:r>
            <a:r>
              <a:rPr lang="en-US" altLang="zh-CN" sz="2200" dirty="0" err="1" smtClean="0"/>
              <a:t>paramiko.AutoAddPolicy</a:t>
            </a:r>
            <a:r>
              <a:rPr lang="en-US" altLang="zh-CN" sz="2200" dirty="0" smtClean="0"/>
              <a:t>())</a:t>
            </a:r>
          </a:p>
          <a:p>
            <a:pPr>
              <a:lnSpc>
                <a:spcPct val="120000"/>
              </a:lnSpc>
              <a:spcBef>
                <a:spcPts val="0"/>
              </a:spcBef>
              <a:spcAft>
                <a:spcPts val="0"/>
              </a:spcAft>
            </a:pPr>
            <a:r>
              <a:rPr lang="en-US" altLang="zh-CN" sz="2200" dirty="0" err="1"/>
              <a:t>ssh.connect</a:t>
            </a:r>
            <a:r>
              <a:rPr lang="en-US" altLang="zh-CN" sz="2200" dirty="0"/>
              <a:t>('192.168.1.121', username='root', port=22, </a:t>
            </a:r>
            <a:r>
              <a:rPr lang="en-US" altLang="zh-CN" sz="2200" dirty="0" err="1"/>
              <a:t>pkey</a:t>
            </a:r>
            <a:r>
              <a:rPr lang="en-US" altLang="zh-CN" sz="2200" dirty="0"/>
              <a:t>=key</a:t>
            </a:r>
            <a:r>
              <a:rPr lang="en-US" altLang="zh-CN" sz="2200" dirty="0" smtClean="0"/>
              <a:t>)</a:t>
            </a:r>
          </a:p>
          <a:p>
            <a:pPr>
              <a:lnSpc>
                <a:spcPct val="120000"/>
              </a:lnSpc>
              <a:spcBef>
                <a:spcPts val="0"/>
              </a:spcBef>
              <a:spcAft>
                <a:spcPts val="0"/>
              </a:spcAft>
            </a:pPr>
            <a:r>
              <a:rPr lang="en-US" altLang="zh-CN" sz="2200" dirty="0" err="1"/>
              <a:t>stdin</a:t>
            </a:r>
            <a:r>
              <a:rPr lang="en-US" altLang="zh-CN" sz="2200" dirty="0"/>
              <a:t>, </a:t>
            </a:r>
            <a:r>
              <a:rPr lang="en-US" altLang="zh-CN" sz="2200" dirty="0" err="1"/>
              <a:t>stdout</a:t>
            </a:r>
            <a:r>
              <a:rPr lang="en-US" altLang="zh-CN" sz="2200" dirty="0"/>
              <a:t>, </a:t>
            </a:r>
            <a:r>
              <a:rPr lang="en-US" altLang="zh-CN" sz="2200" dirty="0" err="1"/>
              <a:t>stderr</a:t>
            </a:r>
            <a:r>
              <a:rPr lang="en-US" altLang="zh-CN" sz="2200" dirty="0"/>
              <a:t> = </a:t>
            </a:r>
            <a:r>
              <a:rPr lang="en-US" altLang="zh-CN" sz="2200" dirty="0" err="1"/>
              <a:t>ssh.exec_command</a:t>
            </a:r>
            <a:r>
              <a:rPr lang="en-US" altLang="zh-CN" sz="2200" dirty="0"/>
              <a:t>(</a:t>
            </a:r>
            <a:r>
              <a:rPr lang="en-US" altLang="zh-CN" sz="2200" dirty="0" smtClean="0"/>
              <a:t>'</a:t>
            </a:r>
            <a:r>
              <a:rPr lang="en-US" altLang="zh-CN" sz="2200" dirty="0" err="1" smtClean="0"/>
              <a:t>ifconfig</a:t>
            </a:r>
            <a:r>
              <a:rPr lang="en-US" altLang="zh-CN" sz="2200" dirty="0" smtClean="0"/>
              <a:t>')</a:t>
            </a:r>
          </a:p>
          <a:p>
            <a:pPr>
              <a:lnSpc>
                <a:spcPct val="120000"/>
              </a:lnSpc>
              <a:spcBef>
                <a:spcPts val="0"/>
              </a:spcBef>
              <a:spcAft>
                <a:spcPts val="0"/>
              </a:spcAft>
            </a:pPr>
            <a:r>
              <a:rPr lang="en-US" altLang="zh-CN" sz="2200" dirty="0"/>
              <a:t>print </a:t>
            </a:r>
            <a:r>
              <a:rPr lang="en-US" altLang="zh-CN" sz="2200" dirty="0" err="1"/>
              <a:t>stdout.read</a:t>
            </a:r>
            <a:r>
              <a:rPr lang="en-US" altLang="zh-CN" sz="2200" dirty="0" smtClean="0"/>
              <a:t>()</a:t>
            </a:r>
          </a:p>
          <a:p>
            <a:pPr>
              <a:lnSpc>
                <a:spcPct val="120000"/>
              </a:lnSpc>
              <a:spcBef>
                <a:spcPts val="0"/>
              </a:spcBef>
              <a:spcAft>
                <a:spcPts val="0"/>
              </a:spcAft>
            </a:pPr>
            <a:r>
              <a:rPr lang="en-US" altLang="zh-CN" sz="2200" dirty="0" err="1" smtClean="0"/>
              <a:t>ssh.close</a:t>
            </a:r>
            <a:r>
              <a:rPr lang="en-US" altLang="zh-CN" sz="2200" dirty="0"/>
              <a:t>()</a:t>
            </a:r>
            <a:endParaRPr lang="en-US" altLang="zh-CN" sz="2200" dirty="0" smtClean="0"/>
          </a:p>
        </p:txBody>
      </p:sp>
    </p:spTree>
    <p:extLst>
      <p:ext uri="{BB962C8B-B14F-4D97-AF65-F5344CB8AC3E}">
        <p14:creationId xmlns:p14="http://schemas.microsoft.com/office/powerpoint/2010/main" val="9082873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文本框 8"/>
          <p:cNvSpPr txBox="1"/>
          <p:nvPr/>
        </p:nvSpPr>
        <p:spPr>
          <a:xfrm>
            <a:off x="1150161" y="2264891"/>
            <a:ext cx="9952638" cy="4062651"/>
          </a:xfrm>
          <a:prstGeom prst="rect">
            <a:avLst/>
          </a:prstGeom>
          <a:noFill/>
        </p:spPr>
        <p:txBody>
          <a:bodyPr wrap="square" rtlCol="0">
            <a:spAutoFit/>
          </a:bodyPr>
          <a:lstStyle/>
          <a:p>
            <a:pPr>
              <a:lnSpc>
                <a:spcPct val="150000"/>
              </a:lnSpc>
            </a:pPr>
            <a:r>
              <a:rPr lang="en-US" altLang="zh-CN" sz="2000" dirty="0"/>
              <a:t>import </a:t>
            </a:r>
            <a:r>
              <a:rPr lang="en-US" altLang="zh-CN" sz="2000" dirty="0" err="1"/>
              <a:t>paramiko</a:t>
            </a:r>
            <a:endParaRPr lang="en-US" altLang="zh-CN" sz="2000" dirty="0"/>
          </a:p>
          <a:p>
            <a:pPr>
              <a:lnSpc>
                <a:spcPct val="150000"/>
              </a:lnSpc>
            </a:pPr>
            <a:r>
              <a:rPr lang="en-US" altLang="zh-CN" sz="2400" dirty="0" err="1"/>
              <a:t>ssh</a:t>
            </a:r>
            <a:r>
              <a:rPr lang="en-US" altLang="zh-CN" sz="2400" dirty="0"/>
              <a:t>=</a:t>
            </a:r>
            <a:r>
              <a:rPr lang="en-US" altLang="zh-CN" sz="2400" dirty="0" err="1"/>
              <a:t>paramiko.SSHClient</a:t>
            </a:r>
            <a:r>
              <a:rPr lang="en-US" altLang="zh-CN" sz="2400" dirty="0" smtClean="0"/>
              <a:t>()</a:t>
            </a:r>
          </a:p>
          <a:p>
            <a:r>
              <a:rPr lang="en-US" altLang="zh-CN" sz="2400" dirty="0" err="1" smtClean="0"/>
              <a:t>private_file_path</a:t>
            </a:r>
            <a:r>
              <a:rPr lang="en-US" altLang="zh-CN" sz="2400" dirty="0" smtClean="0"/>
              <a:t> </a:t>
            </a:r>
            <a:r>
              <a:rPr lang="en-US" altLang="zh-CN" sz="2400" dirty="0"/>
              <a:t>= '/root/.</a:t>
            </a:r>
            <a:r>
              <a:rPr lang="en-US" altLang="zh-CN" sz="2400" dirty="0" err="1" smtClean="0"/>
              <a:t>ssh</a:t>
            </a:r>
            <a:r>
              <a:rPr lang="en-US" altLang="zh-CN" sz="2400" dirty="0" smtClean="0"/>
              <a:t>/</a:t>
            </a:r>
            <a:r>
              <a:rPr lang="en-US" altLang="zh-CN" sz="2400" dirty="0" err="1" smtClean="0"/>
              <a:t>id_rsa</a:t>
            </a:r>
            <a:r>
              <a:rPr lang="en-US" altLang="zh-CN" sz="2400" dirty="0" smtClean="0"/>
              <a:t>‘</a:t>
            </a:r>
          </a:p>
          <a:p>
            <a:r>
              <a:rPr lang="en-US" altLang="zh-CN" sz="2400" dirty="0" smtClean="0"/>
              <a:t>key </a:t>
            </a:r>
            <a:r>
              <a:rPr lang="en-US" altLang="zh-CN" sz="2400" dirty="0"/>
              <a:t>= </a:t>
            </a:r>
            <a:r>
              <a:rPr lang="en-US" altLang="zh-CN" sz="2400" dirty="0" err="1"/>
              <a:t>paramiko.RSAKey.from_private_key_file</a:t>
            </a:r>
            <a:r>
              <a:rPr lang="en-US" altLang="zh-CN" sz="2400" dirty="0"/>
              <a:t>(</a:t>
            </a:r>
            <a:r>
              <a:rPr lang="en-US" altLang="zh-CN" sz="2400" dirty="0" err="1"/>
              <a:t>private_file_path</a:t>
            </a:r>
            <a:r>
              <a:rPr lang="en-US" altLang="zh-CN" sz="2400" dirty="0" smtClean="0"/>
              <a:t>)</a:t>
            </a:r>
          </a:p>
          <a:p>
            <a:r>
              <a:rPr lang="en-US" altLang="zh-CN" sz="2400" dirty="0" smtClean="0"/>
              <a:t>t </a:t>
            </a:r>
            <a:r>
              <a:rPr lang="en-US" altLang="zh-CN" sz="2400" dirty="0"/>
              <a:t>= </a:t>
            </a:r>
            <a:r>
              <a:rPr lang="en-US" altLang="zh-CN" sz="2400" dirty="0" err="1"/>
              <a:t>paramiko.Transport</a:t>
            </a:r>
            <a:r>
              <a:rPr lang="en-US" altLang="zh-CN" sz="2400" dirty="0"/>
              <a:t>(('192.168.1.121</a:t>
            </a:r>
            <a:r>
              <a:rPr lang="en-US" altLang="zh-CN" sz="2400" dirty="0" smtClean="0"/>
              <a:t>',  22))</a:t>
            </a:r>
          </a:p>
          <a:p>
            <a:r>
              <a:rPr lang="en-US" altLang="zh-CN" sz="2400" dirty="0" err="1" smtClean="0"/>
              <a:t>t.connect</a:t>
            </a:r>
            <a:r>
              <a:rPr lang="en-US" altLang="zh-CN" sz="2400" dirty="0" smtClean="0"/>
              <a:t>(username</a:t>
            </a:r>
            <a:r>
              <a:rPr lang="en-US" altLang="zh-CN" sz="2400" dirty="0"/>
              <a:t>='root</a:t>
            </a:r>
            <a:r>
              <a:rPr lang="en-US" altLang="zh-CN" sz="2400" dirty="0" smtClean="0"/>
              <a:t>', </a:t>
            </a:r>
            <a:r>
              <a:rPr lang="en-US" altLang="zh-CN" sz="2400" dirty="0" err="1" smtClean="0"/>
              <a:t>pkey</a:t>
            </a:r>
            <a:r>
              <a:rPr lang="en-US" altLang="zh-CN" sz="2400" dirty="0" smtClean="0"/>
              <a:t>=key)</a:t>
            </a:r>
          </a:p>
          <a:p>
            <a:r>
              <a:rPr lang="en-US" altLang="zh-CN" sz="2400" dirty="0" err="1" smtClean="0"/>
              <a:t>sftp</a:t>
            </a:r>
            <a:r>
              <a:rPr lang="en-US" altLang="zh-CN" sz="2400" dirty="0" smtClean="0"/>
              <a:t> </a:t>
            </a:r>
            <a:r>
              <a:rPr lang="en-US" altLang="zh-CN" sz="2400" dirty="0"/>
              <a:t>= </a:t>
            </a:r>
            <a:r>
              <a:rPr lang="en-US" altLang="zh-CN" sz="2400" dirty="0" err="1"/>
              <a:t>paramiko.SFTPClient.from_transport</a:t>
            </a:r>
            <a:r>
              <a:rPr lang="en-US" altLang="zh-CN" sz="2400" dirty="0"/>
              <a:t>(t</a:t>
            </a:r>
            <a:r>
              <a:rPr lang="en-US" altLang="zh-CN" sz="2400" dirty="0" smtClean="0"/>
              <a:t>)</a:t>
            </a:r>
          </a:p>
          <a:p>
            <a:r>
              <a:rPr lang="en-US" altLang="zh-CN" sz="2400" dirty="0" err="1" smtClean="0">
                <a:solidFill>
                  <a:srgbClr val="FF0000"/>
                </a:solidFill>
              </a:rPr>
              <a:t>sftp.put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上传</a:t>
            </a:r>
            <a:endParaRPr lang="en-US" altLang="zh-CN" sz="2400" dirty="0" smtClean="0">
              <a:solidFill>
                <a:srgbClr val="FF0000"/>
              </a:solidFill>
            </a:endParaRPr>
          </a:p>
          <a:p>
            <a:r>
              <a:rPr lang="en-US" altLang="zh-CN" sz="2400" dirty="0" smtClean="0">
                <a:solidFill>
                  <a:srgbClr val="FF0000"/>
                </a:solidFill>
              </a:rPr>
              <a:t># </a:t>
            </a:r>
            <a:r>
              <a:rPr lang="en-US" altLang="zh-CN" sz="2400" dirty="0" err="1" smtClean="0">
                <a:solidFill>
                  <a:srgbClr val="FF0000"/>
                </a:solidFill>
              </a:rPr>
              <a:t>sftp.get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下载</a:t>
            </a:r>
            <a:endParaRPr lang="en-US" altLang="zh-CN" sz="2400" dirty="0" smtClean="0">
              <a:solidFill>
                <a:srgbClr val="FF0000"/>
              </a:solidFill>
            </a:endParaRPr>
          </a:p>
          <a:p>
            <a:r>
              <a:rPr lang="en-US" altLang="zh-CN" sz="2400" dirty="0" err="1" smtClean="0"/>
              <a:t>t.close</a:t>
            </a:r>
            <a:r>
              <a:rPr lang="en-US" altLang="zh-CN" sz="2400" dirty="0"/>
              <a:t>()</a:t>
            </a:r>
            <a:endParaRPr lang="zh-CN" altLang="en-US" sz="2400" dirty="0"/>
          </a:p>
        </p:txBody>
      </p:sp>
      <p:sp>
        <p:nvSpPr>
          <p:cNvPr id="10" name="文本框 9"/>
          <p:cNvSpPr txBox="1"/>
          <p:nvPr/>
        </p:nvSpPr>
        <p:spPr>
          <a:xfrm>
            <a:off x="1150161" y="1927952"/>
            <a:ext cx="9602302" cy="461665"/>
          </a:xfrm>
          <a:prstGeom prst="rect">
            <a:avLst/>
          </a:prstGeom>
          <a:noFill/>
        </p:spPr>
        <p:txBody>
          <a:bodyPr wrap="square" rtlCol="0">
            <a:spAutoFit/>
          </a:bodyPr>
          <a:lstStyle/>
          <a:p>
            <a:r>
              <a:rPr lang="zh-CN" altLang="en-US" sz="2400" dirty="0" smtClean="0"/>
              <a:t>上传和下载的实现：</a:t>
            </a:r>
            <a:endParaRPr lang="zh-CN" altLang="en-US" sz="2400" dirty="0"/>
          </a:p>
        </p:txBody>
      </p:sp>
    </p:spTree>
    <p:extLst>
      <p:ext uri="{BB962C8B-B14F-4D97-AF65-F5344CB8AC3E}">
        <p14:creationId xmlns:p14="http://schemas.microsoft.com/office/powerpoint/2010/main" val="12033216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104</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请求方式</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11" name="Espace réservé du contenu 3"/>
          <p:cNvGraphicFramePr>
            <a:graphicFrameLocks/>
          </p:cNvGraphicFramePr>
          <p:nvPr>
            <p:extLst>
              <p:ext uri="{D42A27DB-BD31-4B8C-83A1-F6EECF244321}">
                <p14:modId xmlns:p14="http://schemas.microsoft.com/office/powerpoint/2010/main" val="307653007"/>
              </p:ext>
            </p:extLst>
          </p:nvPr>
        </p:nvGraphicFramePr>
        <p:xfrm>
          <a:off x="1385379" y="2254687"/>
          <a:ext cx="9482202" cy="3369498"/>
        </p:xfrm>
        <a:graphic>
          <a:graphicData uri="http://schemas.openxmlformats.org/drawingml/2006/table">
            <a:tbl>
              <a:tblPr firstRow="1" bandRow="1">
                <a:tableStyleId>{5C22544A-7EE6-4342-B048-85BDC9FD1C3A}</a:tableStyleId>
              </a:tblPr>
              <a:tblGrid>
                <a:gridCol w="1837217"/>
                <a:gridCol w="7644985"/>
              </a:tblGrid>
              <a:tr h="555158">
                <a:tc>
                  <a:txBody>
                    <a:bodyPr/>
                    <a:lstStyle/>
                    <a:p>
                      <a:r>
                        <a:rPr lang="fr-CA" b="1" dirty="0" err="1" smtClean="0"/>
                        <a:t>Method</a:t>
                      </a:r>
                      <a:r>
                        <a:rPr lang="fr-CA" b="1" dirty="0" smtClean="0"/>
                        <a:t> </a:t>
                      </a:r>
                      <a:endParaRPr lang="fr-CA" dirty="0"/>
                    </a:p>
                  </a:txBody>
                  <a:tcPr>
                    <a:solidFill>
                      <a:schemeClr val="accent2"/>
                    </a:solidFill>
                  </a:tcPr>
                </a:tc>
                <a:tc>
                  <a:txBody>
                    <a:bodyPr/>
                    <a:lstStyle/>
                    <a:p>
                      <a:r>
                        <a:rPr lang="en-US" dirty="0" smtClean="0"/>
                        <a:t>Description</a:t>
                      </a:r>
                      <a:endParaRPr lang="fr-CA" dirty="0"/>
                    </a:p>
                  </a:txBody>
                  <a:tcPr>
                    <a:solidFill>
                      <a:schemeClr val="accent2"/>
                    </a:solidFill>
                  </a:tcPr>
                </a:tc>
              </a:tr>
              <a:tr h="562868">
                <a:tc>
                  <a:txBody>
                    <a:bodyPr/>
                    <a:lstStyle/>
                    <a:p>
                      <a:pPr marL="0" indent="0">
                        <a:buNone/>
                      </a:pPr>
                      <a:r>
                        <a:rPr lang="fr-CA" dirty="0" smtClean="0"/>
                        <a:t>GET </a:t>
                      </a:r>
                    </a:p>
                  </a:txBody>
                  <a:tcPr/>
                </a:tc>
                <a:tc>
                  <a:txBody>
                    <a:bodyPr/>
                    <a:lstStyle/>
                    <a:p>
                      <a:r>
                        <a:rPr lang="fr-CA" dirty="0" err="1" smtClean="0"/>
                        <a:t>Retrieve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PUT</a:t>
                      </a:r>
                      <a:endParaRPr lang="fr-CA" dirty="0"/>
                    </a:p>
                  </a:txBody>
                  <a:tcPr/>
                </a:tc>
                <a:tc>
                  <a:txBody>
                    <a:bodyPr/>
                    <a:lstStyle/>
                    <a:p>
                      <a:r>
                        <a:rPr lang="fr-CA" dirty="0" smtClean="0"/>
                        <a:t>Store a </a:t>
                      </a:r>
                      <a:r>
                        <a:rPr lang="fr-CA" dirty="0" err="1" smtClean="0"/>
                        <a:t>resource</a:t>
                      </a:r>
                      <a:r>
                        <a:rPr lang="fr-CA" dirty="0" smtClean="0"/>
                        <a:t> </a:t>
                      </a:r>
                      <a:endParaRPr lang="fr-CA" dirty="0"/>
                    </a:p>
                  </a:txBody>
                  <a:tcPr/>
                </a:tc>
              </a:tr>
              <a:tr h="562868">
                <a:tc>
                  <a:txBody>
                    <a:bodyPr/>
                    <a:lstStyle/>
                    <a:p>
                      <a:r>
                        <a:rPr lang="fr-CA" dirty="0" smtClean="0"/>
                        <a:t>DELETE</a:t>
                      </a:r>
                      <a:endParaRPr lang="fr-CA" dirty="0"/>
                    </a:p>
                  </a:txBody>
                  <a:tcPr/>
                </a:tc>
                <a:tc>
                  <a:txBody>
                    <a:bodyPr/>
                    <a:lstStyle/>
                    <a:p>
                      <a:r>
                        <a:rPr lang="fr-CA" dirty="0" err="1" smtClean="0"/>
                        <a:t>Remove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POST </a:t>
                      </a:r>
                      <a:endParaRPr lang="fr-CA" dirty="0"/>
                    </a:p>
                  </a:txBody>
                  <a:tcPr/>
                </a:tc>
                <a:tc>
                  <a:txBody>
                    <a:bodyPr/>
                    <a:lstStyle/>
                    <a:p>
                      <a:r>
                        <a:rPr lang="fr-CA" dirty="0" smtClean="0"/>
                        <a:t>Update a </a:t>
                      </a:r>
                      <a:r>
                        <a:rPr lang="fr-CA" dirty="0" err="1" smtClean="0"/>
                        <a:t>resource</a:t>
                      </a:r>
                      <a:r>
                        <a:rPr lang="fr-CA" dirty="0" smtClean="0"/>
                        <a:t> </a:t>
                      </a:r>
                      <a:endParaRPr lang="fr-CA" dirty="0"/>
                    </a:p>
                  </a:txBody>
                  <a:tcPr/>
                </a:tc>
              </a:tr>
              <a:tr h="562868">
                <a:tc>
                  <a:txBody>
                    <a:bodyPr/>
                    <a:lstStyle/>
                    <a:p>
                      <a:r>
                        <a:rPr lang="en-US" dirty="0" smtClean="0"/>
                        <a:t>HEAD</a:t>
                      </a:r>
                      <a:endParaRPr lang="fr-CA" dirty="0"/>
                    </a:p>
                  </a:txBody>
                  <a:tcPr/>
                </a:tc>
                <a:tc>
                  <a:txBody>
                    <a:bodyPr/>
                    <a:lstStyle/>
                    <a:p>
                      <a:r>
                        <a:rPr lang="en-US" dirty="0" smtClean="0"/>
                        <a:t>Retrieve the headers for a resource</a:t>
                      </a:r>
                      <a:endParaRPr lang="fr-CA" dirty="0"/>
                    </a:p>
                  </a:txBody>
                  <a:tcPr/>
                </a:tc>
              </a:tr>
            </a:tbl>
          </a:graphicData>
        </a:graphic>
      </p:graphicFrame>
    </p:spTree>
    <p:extLst>
      <p:ext uri="{BB962C8B-B14F-4D97-AF65-F5344CB8AC3E}">
        <p14:creationId xmlns:p14="http://schemas.microsoft.com/office/powerpoint/2010/main" val="156636488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2935128" y="3050403"/>
            <a:ext cx="6324917" cy="584775"/>
          </a:xfrm>
          <a:prstGeom prst="rect">
            <a:avLst/>
          </a:prstGeom>
          <a:noFill/>
        </p:spPr>
        <p:txBody>
          <a:bodyPr wrap="square" rtlCol="0">
            <a:spAutoFit/>
          </a:bodyPr>
          <a:lstStyle/>
          <a:p>
            <a:pPr lvl="0"/>
            <a:r>
              <a:rPr lang="zh-CN" altLang="zh-CN" sz="3200" b="1" u="sng" dirty="0"/>
              <a:t>如何处理及分析数十万级日志文件</a:t>
            </a:r>
            <a:endParaRPr lang="zh-CN" altLang="zh-CN" sz="3200" b="1" dirty="0"/>
          </a:p>
        </p:txBody>
      </p:sp>
    </p:spTree>
    <p:extLst>
      <p:ext uri="{BB962C8B-B14F-4D97-AF65-F5344CB8AC3E}">
        <p14:creationId xmlns:p14="http://schemas.microsoft.com/office/powerpoint/2010/main" val="162669304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3686185" y="2581693"/>
            <a:ext cx="10058400" cy="1450757"/>
          </a:xfrm>
        </p:spPr>
        <p:txBody>
          <a:bodyPr/>
          <a:lstStyle/>
          <a:p>
            <a:r>
              <a:rPr kumimoji="1" lang="zh-CN" altLang="en-US" b="1" dirty="0" smtClean="0"/>
              <a:t>二分查找算法</a:t>
            </a:r>
            <a:endParaRPr kumimoji="1" lang="zh-CN" altLang="en-US"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endParaRPr kumimoji="1" lang="zh-CN" altLang="en-US" b="1" dirty="0"/>
          </a:p>
        </p:txBody>
      </p:sp>
    </p:spTree>
    <p:extLst>
      <p:ext uri="{BB962C8B-B14F-4D97-AF65-F5344CB8AC3E}">
        <p14:creationId xmlns:p14="http://schemas.microsoft.com/office/powerpoint/2010/main" val="2494323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932546" y="2803682"/>
            <a:ext cx="10330082" cy="819179"/>
          </a:xfrm>
        </p:spPr>
        <p:txBody>
          <a:bodyPr>
            <a:normAutofit fontScale="90000"/>
          </a:bodyPr>
          <a:lstStyle/>
          <a:p>
            <a:r>
              <a:rPr kumimoji="1" lang="zh-CN" altLang="en-US" sz="3600" b="1" dirty="0" smtClean="0"/>
              <a:t>通过</a:t>
            </a:r>
            <a:r>
              <a:rPr kumimoji="1" lang="zh-CN" altLang="en-US" sz="3600" b="1" smtClean="0"/>
              <a:t>网站访问的日志信息，</a:t>
            </a:r>
            <a:r>
              <a:rPr kumimoji="1" lang="zh-CN" altLang="en-US" sz="3600" b="1" dirty="0" smtClean="0"/>
              <a:t>进行全国访问用户分布的统计</a:t>
            </a: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r>
              <a:rPr lang="en-US" altLang="zh-CN" b="1" dirty="0" smtClean="0"/>
              <a:t>—</a:t>
            </a:r>
            <a:r>
              <a:rPr lang="zh-CN" altLang="en-US" b="1" dirty="0" smtClean="0"/>
              <a:t>案例</a:t>
            </a:r>
            <a:endParaRPr kumimoji="1" lang="zh-CN" altLang="en-US" b="1" dirty="0"/>
          </a:p>
        </p:txBody>
      </p:sp>
    </p:spTree>
    <p:extLst>
      <p:ext uri="{BB962C8B-B14F-4D97-AF65-F5344CB8AC3E}">
        <p14:creationId xmlns:p14="http://schemas.microsoft.com/office/powerpoint/2010/main" val="5814967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1588649" y="2769161"/>
            <a:ext cx="10330082" cy="4214964"/>
          </a:xfrm>
        </p:spPr>
        <p:txBody>
          <a:bodyPr>
            <a:normAutofit fontScale="90000"/>
          </a:bodyPr>
          <a:lstStyle/>
          <a:p>
            <a:r>
              <a:rPr kumimoji="1" lang="zh-CN" altLang="en-US" sz="2400" b="1" dirty="0" smtClean="0"/>
              <a:t>任务目标：</a:t>
            </a:r>
            <a:br>
              <a:rPr kumimoji="1" lang="zh-CN" altLang="en-US" sz="2400" b="1" dirty="0" smtClean="0"/>
            </a:br>
            <a:r>
              <a:rPr kumimoji="1" lang="en-US" altLang="zh-CN" sz="2400" b="1" dirty="0" smtClean="0"/>
              <a:t>1.</a:t>
            </a:r>
            <a:r>
              <a:rPr kumimoji="1" lang="zh-CN" altLang="en-US" sz="2400" b="1" dirty="0" smtClean="0"/>
              <a:t>  系统管理界面</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数据管理</a:t>
            </a:r>
            <a:br>
              <a:rPr kumimoji="1" lang="zh-CN" altLang="en-US" sz="2400" b="1" dirty="0" smtClean="0"/>
            </a:br>
            <a:r>
              <a:rPr kumimoji="1" lang="zh-CN" altLang="en-US" sz="2400" b="1" dirty="0"/>
              <a:t> </a:t>
            </a:r>
            <a:r>
              <a:rPr kumimoji="1" lang="zh-CN" altLang="en-US" sz="2400" b="1" dirty="0" smtClean="0"/>
              <a:t>     权限分配</a:t>
            </a:r>
            <a:br>
              <a:rPr kumimoji="1" lang="zh-CN" altLang="en-US" sz="2400" b="1" dirty="0" smtClean="0"/>
            </a:br>
            <a:r>
              <a:rPr kumimoji="1" lang="zh-CN" altLang="en-US" sz="2400" b="1" dirty="0" smtClean="0"/>
              <a:t/>
            </a:r>
            <a:br>
              <a:rPr kumimoji="1" lang="zh-CN" altLang="en-US" sz="2400" b="1" dirty="0" smtClean="0"/>
            </a:br>
            <a:r>
              <a:rPr kumimoji="1" lang="en-US" altLang="zh-CN" sz="2400" b="1" dirty="0" smtClean="0"/>
              <a:t>2.</a:t>
            </a:r>
            <a:r>
              <a:rPr kumimoji="1" lang="zh-CN" altLang="en-US" sz="2400" b="1" dirty="0" smtClean="0"/>
              <a:t>  用户访问界面</a:t>
            </a:r>
            <a:br>
              <a:rPr kumimoji="1" lang="zh-CN" altLang="en-US" sz="2400" b="1" dirty="0" smtClean="0"/>
            </a:br>
            <a:r>
              <a:rPr kumimoji="1" lang="zh-CN" altLang="en-US" sz="2400" b="1" dirty="0" smtClean="0"/>
              <a:t/>
            </a:r>
            <a:br>
              <a:rPr kumimoji="1" lang="zh-CN" altLang="en-US" sz="2400" b="1" dirty="0" smtClean="0"/>
            </a:br>
            <a:r>
              <a:rPr kumimoji="1" lang="zh-CN" altLang="en-US" sz="2400" b="1" dirty="0"/>
              <a:t> </a:t>
            </a:r>
            <a:r>
              <a:rPr kumimoji="1" lang="zh-CN" altLang="en-US" sz="2400" b="1" dirty="0" smtClean="0"/>
              <a:t>    配置管理</a:t>
            </a:r>
            <a:br>
              <a:rPr kumimoji="1" lang="zh-CN" altLang="en-US" sz="2400" b="1" dirty="0" smtClean="0"/>
            </a:br>
            <a:r>
              <a:rPr kumimoji="1" lang="zh-CN" altLang="en-US" sz="2400" b="1" dirty="0"/>
              <a:t> </a:t>
            </a:r>
            <a:r>
              <a:rPr kumimoji="1" lang="zh-CN" altLang="en-US" sz="2400" b="1" dirty="0" smtClean="0"/>
              <a:t>    操作执行</a:t>
            </a:r>
            <a:br>
              <a:rPr kumimoji="1" lang="zh-CN" altLang="en-US" sz="2400" b="1" dirty="0" smtClean="0"/>
            </a:br>
            <a:r>
              <a:rPr kumimoji="1" lang="zh-CN" altLang="en-US" sz="2400" b="1" dirty="0"/>
              <a:t/>
            </a:r>
            <a:br>
              <a:rPr kumimoji="1" lang="zh-CN" altLang="en-US" sz="2400" b="1" dirty="0"/>
            </a:br>
            <a:r>
              <a:rPr kumimoji="1" lang="en-US" altLang="zh-CN" sz="2400" b="1" dirty="0" smtClean="0"/>
              <a:t>3.  </a:t>
            </a:r>
            <a:r>
              <a:rPr kumimoji="1" lang="zh-CN" altLang="en-US" sz="2400" b="1" dirty="0" smtClean="0"/>
              <a:t>后台</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数据关联</a:t>
            </a:r>
            <a:br>
              <a:rPr kumimoji="1" lang="zh-CN" altLang="en-US" sz="2400" b="1" dirty="0" smtClean="0"/>
            </a:br>
            <a:r>
              <a:rPr kumimoji="1" lang="zh-CN" altLang="en-US" sz="2400" b="1" dirty="0"/>
              <a:t> </a:t>
            </a:r>
            <a:r>
              <a:rPr kumimoji="1" lang="zh-CN" altLang="en-US" sz="2400" b="1" dirty="0" smtClean="0"/>
              <a:t>    实时并发处理</a:t>
            </a:r>
            <a:br>
              <a:rPr kumimoji="1" lang="zh-CN" altLang="en-US" sz="2400" b="1" dirty="0" smtClean="0"/>
            </a:br>
            <a:r>
              <a:rPr kumimoji="1" lang="zh-CN" altLang="en-US" sz="2400" b="1" dirty="0"/>
              <a:t> </a:t>
            </a:r>
            <a:r>
              <a:rPr kumimoji="1" lang="zh-CN" altLang="en-US" sz="2400" b="1" dirty="0" smtClean="0"/>
              <a:t>     </a:t>
            </a:r>
            <a:r>
              <a:rPr kumimoji="1" lang="zh-CN" altLang="en-US" sz="3600" b="1" dirty="0" smtClean="0"/>
              <a:t/>
            </a:r>
            <a:br>
              <a:rPr kumimoji="1" lang="zh-CN" altLang="en-US" sz="3600" b="1" dirty="0" smtClean="0"/>
            </a:b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endParaRPr kumimoji="1" lang="zh-CN" altLang="en-US" b="1" dirty="0"/>
          </a:p>
        </p:txBody>
      </p:sp>
    </p:spTree>
    <p:extLst>
      <p:ext uri="{BB962C8B-B14F-4D97-AF65-F5344CB8AC3E}">
        <p14:creationId xmlns:p14="http://schemas.microsoft.com/office/powerpoint/2010/main" val="4423716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r>
              <a:rPr lang="en-US" altLang="zh-CN" b="1" dirty="0" smtClean="0"/>
              <a:t>—Celery</a:t>
            </a:r>
            <a:endParaRPr kumimoji="1" lang="zh-CN" altLang="en-US" b="1" dirty="0"/>
          </a:p>
        </p:txBody>
      </p:sp>
      <p:sp>
        <p:nvSpPr>
          <p:cNvPr id="3" name="文本框 2"/>
          <p:cNvSpPr txBox="1"/>
          <p:nvPr/>
        </p:nvSpPr>
        <p:spPr>
          <a:xfrm>
            <a:off x="1068387" y="2647455"/>
            <a:ext cx="10543936" cy="1384995"/>
          </a:xfrm>
          <a:prstGeom prst="rect">
            <a:avLst/>
          </a:prstGeom>
          <a:noFill/>
        </p:spPr>
        <p:txBody>
          <a:bodyPr wrap="square" rtlCol="0">
            <a:spAutoFit/>
          </a:bodyPr>
          <a:lstStyle/>
          <a:p>
            <a:r>
              <a:rPr lang="en-US" altLang="zh-CN" sz="2800" dirty="0"/>
              <a:t>Celery </a:t>
            </a:r>
            <a:r>
              <a:rPr lang="zh-CN" altLang="en-US" sz="2800" dirty="0"/>
              <a:t>是一个简单、灵活且可靠的，处理大量消息的分布式系统，并且提供维护这样一个系统的必需工具。</a:t>
            </a:r>
          </a:p>
          <a:p>
            <a:r>
              <a:rPr lang="zh-CN" altLang="en-US" sz="2800" dirty="0"/>
              <a:t>它是一个专注于实时处理的任务队列，同时也支持任务调度。</a:t>
            </a:r>
            <a:endParaRPr kumimoji="1" lang="zh-CN" altLang="en-US" sz="2800" dirty="0"/>
          </a:p>
        </p:txBody>
      </p:sp>
    </p:spTree>
    <p:extLst>
      <p:ext uri="{BB962C8B-B14F-4D97-AF65-F5344CB8AC3E}">
        <p14:creationId xmlns:p14="http://schemas.microsoft.com/office/powerpoint/2010/main" val="201361231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4976401" y="3057358"/>
            <a:ext cx="2242372" cy="923330"/>
          </a:xfrm>
          <a:prstGeom prst="rect">
            <a:avLst/>
          </a:prstGeom>
          <a:noFill/>
        </p:spPr>
        <p:txBody>
          <a:bodyPr wrap="square" rtlCol="0">
            <a:spAutoFit/>
          </a:bodyPr>
          <a:lstStyle/>
          <a:p>
            <a:r>
              <a:rPr kumimoji="1" lang="en-US" altLang="zh-CN" sz="5400" smtClean="0"/>
              <a:t>Q&amp;A</a:t>
            </a:r>
            <a:endParaRPr kumimoji="1" lang="zh-CN" altLang="en-US" sz="5400" dirty="0"/>
          </a:p>
        </p:txBody>
      </p:sp>
    </p:spTree>
    <p:extLst>
      <p:ext uri="{BB962C8B-B14F-4D97-AF65-F5344CB8AC3E}">
        <p14:creationId xmlns:p14="http://schemas.microsoft.com/office/powerpoint/2010/main" val="24056856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819570" y="173421"/>
            <a:ext cx="10641961" cy="5935072"/>
          </a:xfrm>
          <a:prstGeom prst="rect">
            <a:avLst/>
          </a:prstGeom>
        </p:spPr>
      </p:pic>
    </p:spTree>
    <p:extLst>
      <p:ext uri="{BB962C8B-B14F-4D97-AF65-F5344CB8AC3E}">
        <p14:creationId xmlns:p14="http://schemas.microsoft.com/office/powerpoint/2010/main" val="136186918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矩形 1"/>
          <p:cNvSpPr/>
          <p:nvPr/>
        </p:nvSpPr>
        <p:spPr>
          <a:xfrm>
            <a:off x="4620259" y="3337825"/>
            <a:ext cx="2954655" cy="923330"/>
          </a:xfrm>
          <a:prstGeom prst="rect">
            <a:avLst/>
          </a:prstGeom>
          <a:pattFill prst="dotDmnd">
            <a:fgClr>
              <a:schemeClr val="accent1"/>
            </a:fgClr>
            <a:bgClr>
              <a:schemeClr val="bg1"/>
            </a:bgClr>
          </a:pattFill>
        </p:spPr>
        <p:txBody>
          <a:bodyPr wrap="none" lIns="91440" tIns="45720" rIns="91440" bIns="45720">
            <a:spAutoFit/>
          </a:bodyPr>
          <a:lstStyle/>
          <a:p>
            <a:pPr algn="ctr"/>
            <a:r>
              <a:rPr lang="zh-CN" alt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谢谢大家</a:t>
            </a:r>
            <a:endParaRPr lang="zh-CN"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图片 5"/>
          <p:cNvPicPr>
            <a:picLocks noChangeAspect="1"/>
          </p:cNvPicPr>
          <p:nvPr/>
        </p:nvPicPr>
        <p:blipFill>
          <a:blip r:embed="rId3"/>
          <a:stretch>
            <a:fillRect/>
          </a:stretch>
        </p:blipFill>
        <p:spPr>
          <a:xfrm>
            <a:off x="7783054" y="2402490"/>
            <a:ext cx="2489200" cy="2794000"/>
          </a:xfrm>
          <a:prstGeom prst="rect">
            <a:avLst/>
          </a:prstGeom>
        </p:spPr>
      </p:pic>
    </p:spTree>
    <p:extLst>
      <p:ext uri="{BB962C8B-B14F-4D97-AF65-F5344CB8AC3E}">
        <p14:creationId xmlns:p14="http://schemas.microsoft.com/office/powerpoint/2010/main" val="2014659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响应状态码</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9" name="Espace réservé du contenu 3"/>
          <p:cNvGraphicFramePr>
            <a:graphicFrameLocks noGrp="1"/>
          </p:cNvGraphicFramePr>
          <p:nvPr>
            <p:ph idx="1"/>
            <p:extLst>
              <p:ext uri="{D42A27DB-BD31-4B8C-83A1-F6EECF244321}">
                <p14:modId xmlns:p14="http://schemas.microsoft.com/office/powerpoint/2010/main" val="150425739"/>
              </p:ext>
            </p:extLst>
          </p:nvPr>
        </p:nvGraphicFramePr>
        <p:xfrm>
          <a:off x="1860115" y="1806972"/>
          <a:ext cx="8229600" cy="4457940"/>
        </p:xfrm>
        <a:graphic>
          <a:graphicData uri="http://schemas.openxmlformats.org/drawingml/2006/table">
            <a:tbl>
              <a:tblPr firstRow="1" bandRow="1">
                <a:tableStyleId>{5C22544A-7EE6-4342-B048-85BDC9FD1C3A}</a:tableStyleId>
              </a:tblPr>
              <a:tblGrid>
                <a:gridCol w="1594520"/>
                <a:gridCol w="6635080"/>
              </a:tblGrid>
              <a:tr h="3897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smtClean="0">
                          <a:solidFill>
                            <a:schemeClr val="lt1"/>
                          </a:solidFill>
                          <a:latin typeface="+mn-lt"/>
                          <a:ea typeface="+mn-ea"/>
                          <a:cs typeface="+mn-cs"/>
                        </a:rPr>
                        <a:t>Range </a:t>
                      </a:r>
                      <a:r>
                        <a:rPr lang="fr-CA" sz="1600" b="0" i="0" u="none" strike="noStrike" kern="1200" baseline="0" dirty="0" smtClean="0">
                          <a:solidFill>
                            <a:schemeClr val="lt1"/>
                          </a:solidFill>
                          <a:latin typeface="+mn-lt"/>
                          <a:ea typeface="+mn-ea"/>
                          <a:cs typeface="+mn-cs"/>
                        </a:rPr>
                        <a:t>	</a:t>
                      </a:r>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err="1" smtClean="0">
                          <a:solidFill>
                            <a:schemeClr val="lt1"/>
                          </a:solidFill>
                          <a:latin typeface="+mn-lt"/>
                          <a:ea typeface="+mn-ea"/>
                          <a:cs typeface="+mn-cs"/>
                        </a:rPr>
                        <a:t>Category</a:t>
                      </a:r>
                      <a:r>
                        <a:rPr lang="fr-CA" sz="1600" b="1" i="0" u="none" strike="noStrike" kern="1200" baseline="0" dirty="0" smtClean="0">
                          <a:solidFill>
                            <a:schemeClr val="lt1"/>
                          </a:solidFill>
                          <a:latin typeface="+mn-lt"/>
                          <a:ea typeface="+mn-ea"/>
                          <a:cs typeface="+mn-cs"/>
                        </a:rPr>
                        <a:t> </a:t>
                      </a:r>
                      <a:r>
                        <a:rPr lang="fr-CA" sz="1600" b="0" i="0" u="none" strike="noStrike" kern="1200" baseline="0" dirty="0" smtClean="0">
                          <a:solidFill>
                            <a:schemeClr val="lt1"/>
                          </a:solidFill>
                          <a:latin typeface="+mn-lt"/>
                          <a:ea typeface="+mn-ea"/>
                          <a:cs typeface="+mn-cs"/>
                        </a:rPr>
                        <a:t>	</a:t>
                      </a:r>
                    </a:p>
                  </a:txBody>
                  <a:tcPr>
                    <a:solidFill>
                      <a:schemeClr val="accent2"/>
                    </a:solidFill>
                  </a:tcPr>
                </a:tc>
              </a:tr>
              <a:tr h="544563">
                <a:tc>
                  <a:txBody>
                    <a:bodyPr/>
                    <a:lstStyle/>
                    <a:p>
                      <a:r>
                        <a:rPr lang="fr-CA" sz="1600" b="0" i="0" u="none" strike="noStrike" kern="1200" baseline="0" dirty="0" smtClean="0">
                          <a:solidFill>
                            <a:schemeClr val="dk1"/>
                          </a:solidFill>
                          <a:latin typeface="+mn-lt"/>
                          <a:ea typeface="+mn-ea"/>
                          <a:cs typeface="+mn-cs"/>
                        </a:rPr>
                        <a:t>100–199 	</a:t>
                      </a:r>
                    </a:p>
                  </a:txBody>
                  <a:tcPr/>
                </a:tc>
                <a:tc>
                  <a:txBody>
                    <a:bodyPr/>
                    <a:lstStyle/>
                    <a:p>
                      <a:r>
                        <a:rPr lang="fr-CA" sz="1600" b="0" i="0" u="none" strike="noStrike" kern="1200" baseline="0" dirty="0" err="1" smtClean="0">
                          <a:solidFill>
                            <a:schemeClr val="dk1"/>
                          </a:solidFill>
                          <a:latin typeface="+mn-lt"/>
                          <a:ea typeface="+mn-ea"/>
                          <a:cs typeface="+mn-cs"/>
                        </a:rPr>
                        <a:t>Informational</a:t>
                      </a:r>
                      <a:endParaRPr lang="fr-CA" sz="1600" b="0" i="0" u="none" strike="noStrike" kern="1200" baseline="0" dirty="0" smtClean="0">
                        <a:solidFill>
                          <a:schemeClr val="dk1"/>
                        </a:solidFill>
                        <a:latin typeface="+mn-lt"/>
                        <a:ea typeface="+mn-ea"/>
                        <a:cs typeface="+mn-cs"/>
                      </a:endParaRPr>
                    </a:p>
                    <a:p>
                      <a:pPr lvl="1"/>
                      <a:r>
                        <a:rPr lang="fr-CA" sz="1200" dirty="0" smtClean="0"/>
                        <a:t>100 Continue</a:t>
                      </a:r>
                      <a:endParaRPr lang="fr-CA" sz="1200" dirty="0"/>
                    </a:p>
                  </a:txBody>
                  <a:tcPr/>
                </a:tc>
              </a:tr>
              <a:tr h="928960">
                <a:tc>
                  <a:txBody>
                    <a:bodyPr/>
                    <a:lstStyle/>
                    <a:p>
                      <a:r>
                        <a:rPr lang="fr-CA" sz="1600" b="0" i="0" u="none" strike="noStrike" kern="1200" baseline="0" dirty="0" smtClean="0">
                          <a:solidFill>
                            <a:schemeClr val="dk1"/>
                          </a:solidFill>
                          <a:latin typeface="+mn-lt"/>
                          <a:ea typeface="+mn-ea"/>
                          <a:cs typeface="+mn-cs"/>
                        </a:rPr>
                        <a:t>200–299</a:t>
                      </a:r>
                      <a:endParaRPr lang="fr-CA" sz="1600" dirty="0"/>
                    </a:p>
                  </a:txBody>
                  <a:tcPr/>
                </a:tc>
                <a:tc>
                  <a:txBody>
                    <a:bodyPr/>
                    <a:lstStyle/>
                    <a:p>
                      <a:r>
                        <a:rPr lang="fr-CA" sz="1600" b="0" i="0" u="none" strike="noStrike" kern="1200" baseline="0" dirty="0" err="1" smtClean="0">
                          <a:solidFill>
                            <a:schemeClr val="dk1"/>
                          </a:solidFill>
                          <a:latin typeface="+mn-lt"/>
                          <a:ea typeface="+mn-ea"/>
                          <a:cs typeface="+mn-cs"/>
                        </a:rPr>
                        <a:t>Successful</a:t>
                      </a:r>
                      <a:r>
                        <a:rPr lang="fr-CA" sz="1600" b="0" i="0" u="none" strike="noStrike" kern="1200" baseline="0" dirty="0" smtClean="0">
                          <a:solidFill>
                            <a:schemeClr val="dk1"/>
                          </a:solidFill>
                          <a:latin typeface="+mn-lt"/>
                          <a:ea typeface="+mn-ea"/>
                          <a:cs typeface="+mn-cs"/>
                        </a:rPr>
                        <a:t> </a:t>
                      </a:r>
                    </a:p>
                    <a:p>
                      <a:pPr lvl="1"/>
                      <a:r>
                        <a:rPr lang="fr-CA" sz="1200" dirty="0" smtClean="0"/>
                        <a:t>200 OK</a:t>
                      </a:r>
                    </a:p>
                    <a:p>
                      <a:pPr lvl="1"/>
                      <a:r>
                        <a:rPr lang="fr-CA" sz="1200" dirty="0" smtClean="0"/>
                        <a:t>201 </a:t>
                      </a:r>
                      <a:r>
                        <a:rPr lang="fr-CA" sz="1200" dirty="0" err="1" smtClean="0"/>
                        <a:t>Created</a:t>
                      </a:r>
                      <a:endParaRPr lang="fr-CA" sz="1200" dirty="0" smtClean="0"/>
                    </a:p>
                    <a:p>
                      <a:pPr lvl="1"/>
                      <a:r>
                        <a:rPr lang="fr-CA" sz="1200" dirty="0" smtClean="0"/>
                        <a:t>204 No Content</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300–399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Redirection</a:t>
                      </a:r>
                    </a:p>
                    <a:p>
                      <a:pPr lvl="1"/>
                      <a:r>
                        <a:rPr lang="fr-CA" sz="1200" dirty="0" smtClean="0"/>
                        <a:t>301 </a:t>
                      </a:r>
                      <a:r>
                        <a:rPr lang="fr-CA" sz="1200" dirty="0" err="1" smtClean="0"/>
                        <a:t>Moved</a:t>
                      </a:r>
                      <a:r>
                        <a:rPr lang="fr-CA" sz="1200" dirty="0" smtClean="0"/>
                        <a:t> </a:t>
                      </a:r>
                      <a:r>
                        <a:rPr lang="fr-CA" sz="1200" dirty="0" err="1" smtClean="0"/>
                        <a:t>Permanently</a:t>
                      </a:r>
                      <a:endParaRPr lang="fr-CA" sz="1200" dirty="0" smtClean="0"/>
                    </a:p>
                    <a:p>
                      <a:pPr lvl="1"/>
                      <a:r>
                        <a:rPr lang="fr-CA" sz="1200" dirty="0" smtClean="0"/>
                        <a:t>304 Not </a:t>
                      </a:r>
                      <a:r>
                        <a:rPr lang="fr-CA" sz="1200" dirty="0" err="1" smtClean="0"/>
                        <a:t>Modified</a:t>
                      </a:r>
                      <a:endParaRPr lang="fr-CA" sz="1200" dirty="0"/>
                    </a:p>
                  </a:txBody>
                  <a:tcPr/>
                </a:tc>
              </a:tr>
              <a:tr h="1121159">
                <a:tc>
                  <a:txBody>
                    <a:bodyPr/>
                    <a:lstStyle/>
                    <a:p>
                      <a:r>
                        <a:rPr lang="fr-CA" sz="1600" b="0" i="0" u="none" strike="noStrike" kern="1200" baseline="0" dirty="0" smtClean="0">
                          <a:solidFill>
                            <a:schemeClr val="dk1"/>
                          </a:solidFill>
                          <a:latin typeface="+mn-lt"/>
                          <a:ea typeface="+mn-ea"/>
                          <a:cs typeface="+mn-cs"/>
                        </a:rPr>
                        <a:t>400–499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Client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400 Bad </a:t>
                      </a:r>
                      <a:r>
                        <a:rPr lang="fr-CA" sz="1200" dirty="0" err="1" smtClean="0"/>
                        <a:t>Request</a:t>
                      </a:r>
                      <a:endParaRPr lang="fr-CA" sz="1200" dirty="0" smtClean="0"/>
                    </a:p>
                    <a:p>
                      <a:pPr lvl="1"/>
                      <a:r>
                        <a:rPr lang="fr-CA" sz="1200" dirty="0" smtClean="0"/>
                        <a:t>401 </a:t>
                      </a:r>
                      <a:r>
                        <a:rPr lang="fr-CA" sz="1200" dirty="0" err="1" smtClean="0"/>
                        <a:t>Unauthorized</a:t>
                      </a:r>
                      <a:endParaRPr lang="fr-CA" sz="1200" dirty="0" smtClean="0"/>
                    </a:p>
                    <a:p>
                      <a:pPr lvl="1"/>
                      <a:r>
                        <a:rPr lang="fr-CA" sz="1200" dirty="0" smtClean="0"/>
                        <a:t>403 </a:t>
                      </a:r>
                      <a:r>
                        <a:rPr lang="fr-CA" sz="1200" dirty="0" err="1" smtClean="0"/>
                        <a:t>Forbidden</a:t>
                      </a:r>
                      <a:endParaRPr lang="fr-CA" sz="1200" dirty="0" smtClean="0"/>
                    </a:p>
                    <a:p>
                      <a:pPr lvl="1"/>
                      <a:r>
                        <a:rPr lang="fr-CA" sz="1200" dirty="0" smtClean="0"/>
                        <a:t>404 Not </a:t>
                      </a:r>
                      <a:r>
                        <a:rPr lang="fr-CA" sz="1200" dirty="0" err="1" smtClean="0"/>
                        <a:t>Found</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500–599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Server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500 </a:t>
                      </a:r>
                      <a:r>
                        <a:rPr lang="fr-CA" sz="1200" dirty="0" err="1" smtClean="0"/>
                        <a:t>Internal</a:t>
                      </a:r>
                      <a:r>
                        <a:rPr lang="fr-CA" sz="1200" dirty="0" smtClean="0"/>
                        <a:t> Server </a:t>
                      </a:r>
                      <a:r>
                        <a:rPr lang="fr-CA" sz="1200" dirty="0" err="1" smtClean="0"/>
                        <a:t>Error</a:t>
                      </a:r>
                      <a:endParaRPr lang="fr-CA" sz="1200" dirty="0" smtClean="0"/>
                    </a:p>
                    <a:p>
                      <a:pPr lvl="1"/>
                      <a:r>
                        <a:rPr lang="fr-CA" sz="1200" dirty="0" smtClean="0"/>
                        <a:t>503 Service </a:t>
                      </a:r>
                      <a:r>
                        <a:rPr lang="fr-CA" sz="1200" dirty="0" err="1" smtClean="0"/>
                        <a:t>Unavailable</a:t>
                      </a:r>
                      <a:endParaRPr lang="fr-CA" sz="1200" dirty="0"/>
                    </a:p>
                  </a:txBody>
                  <a:tcPr/>
                </a:tc>
              </a:tr>
            </a:tbl>
          </a:graphicData>
        </a:graphic>
      </p:graphicFrame>
    </p:spTree>
    <p:extLst>
      <p:ext uri="{BB962C8B-B14F-4D97-AF65-F5344CB8AC3E}">
        <p14:creationId xmlns:p14="http://schemas.microsoft.com/office/powerpoint/2010/main" val="121062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
        <p:nvSpPr>
          <p:cNvPr id="2" name="文本框 1"/>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"{0}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3416320"/>
          </a:xfrm>
          <a:prstGeom prst="rect">
            <a:avLst/>
          </a:prstGeom>
          <a:noFill/>
        </p:spPr>
        <p:txBody>
          <a:bodyPr wrap="square" rtlCol="0">
            <a:spAutoFit/>
          </a:bodyPr>
          <a:lstStyle/>
          <a:p>
            <a:pPr marL="342900" indent="-342900">
              <a:lnSpc>
                <a:spcPct val="150000"/>
              </a:lnSpc>
              <a:buAutoNum type="arabicPeriod"/>
            </a:pPr>
            <a:r>
              <a:rPr kumimoji="1" lang="en-US" altLang="zh-CN" sz="2400" dirty="0" smtClean="0"/>
              <a:t>Http</a:t>
            </a:r>
            <a:r>
              <a:rPr kumimoji="1" lang="zh-CN" altLang="en-US" sz="2400" dirty="0" smtClean="0"/>
              <a:t>协议及</a:t>
            </a:r>
            <a:r>
              <a:rPr kumimoji="1" lang="en-US" altLang="zh-CN" sz="2400" dirty="0" smtClean="0"/>
              <a:t>Socket</a:t>
            </a:r>
            <a:r>
              <a:rPr kumimoji="1" lang="zh-CN" altLang="en-US" sz="2400" dirty="0" smtClean="0"/>
              <a:t>编程</a:t>
            </a:r>
            <a:endParaRPr kumimoji="1" lang="en-US" altLang="zh-CN" sz="2400" dirty="0" smtClean="0"/>
          </a:p>
          <a:p>
            <a:pPr marL="342900" indent="-342900">
              <a:lnSpc>
                <a:spcPct val="150000"/>
              </a:lnSpc>
              <a:buAutoNum type="arabicPeriod"/>
            </a:pPr>
            <a:r>
              <a:rPr kumimoji="1" lang="en-US" altLang="zh-CN" sz="2400" dirty="0" smtClean="0"/>
              <a:t>CMDB</a:t>
            </a:r>
            <a:r>
              <a:rPr kumimoji="1" lang="zh-CN" altLang="en-US" sz="2400" dirty="0" smtClean="0"/>
              <a:t>主流架构介绍</a:t>
            </a:r>
          </a:p>
          <a:p>
            <a:pPr marL="342900" indent="-342900">
              <a:lnSpc>
                <a:spcPct val="150000"/>
              </a:lnSpc>
              <a:buAutoNum type="arabicPeriod"/>
            </a:pPr>
            <a:r>
              <a:rPr kumimoji="1" lang="en-US" altLang="zh-CN" sz="2400" dirty="0" smtClean="0"/>
              <a:t>CMDB</a:t>
            </a:r>
            <a:r>
              <a:rPr kumimoji="1" lang="zh-CN" altLang="en-US" sz="2400" dirty="0" smtClean="0"/>
              <a:t>数据库设计</a:t>
            </a:r>
            <a:endParaRPr kumimoji="1" lang="zh-CN" altLang="en-US" sz="2400" dirty="0"/>
          </a:p>
          <a:p>
            <a:pPr marL="342900" indent="-342900">
              <a:lnSpc>
                <a:spcPct val="150000"/>
              </a:lnSpc>
              <a:buAutoNum type="arabicPeriod"/>
            </a:pPr>
            <a:r>
              <a:rPr kumimoji="1" lang="zh-CN" altLang="en-US" sz="2400" dirty="0" smtClean="0"/>
              <a:t>通过接口模式构建</a:t>
            </a:r>
            <a:r>
              <a:rPr kumimoji="1" lang="en-US" altLang="zh-CN" sz="2400" dirty="0" smtClean="0"/>
              <a:t>CMDB</a:t>
            </a:r>
            <a:r>
              <a:rPr kumimoji="1" lang="zh-CN" altLang="en-US" sz="2400" dirty="0" smtClean="0"/>
              <a:t>系统核心    </a:t>
            </a:r>
          </a:p>
          <a:p>
            <a:pPr marL="342900" indent="-342900">
              <a:lnSpc>
                <a:spcPct val="150000"/>
              </a:lnSpc>
              <a:buAutoNum type="arabicPeriod"/>
            </a:pPr>
            <a:r>
              <a:rPr kumimoji="1" lang="zh-CN" altLang="en-US" sz="2400" dirty="0" smtClean="0"/>
              <a:t>如何应对</a:t>
            </a:r>
            <a:r>
              <a:rPr kumimoji="1" lang="en-US" altLang="zh-CN" sz="2400" dirty="0" smtClean="0"/>
              <a:t>CMDB</a:t>
            </a:r>
            <a:r>
              <a:rPr kumimoji="1" lang="zh-CN" altLang="en-US" sz="2400" dirty="0" smtClean="0"/>
              <a:t>中海量数据信息的多并发和性能优化    </a:t>
            </a:r>
          </a:p>
          <a:p>
            <a:pPr>
              <a:lnSpc>
                <a:spcPct val="150000"/>
              </a:lnSpc>
            </a:pPr>
            <a:r>
              <a:rPr kumimoji="1" lang="en-US" altLang="zh-CN" sz="2400" dirty="0"/>
              <a:t>6</a:t>
            </a:r>
            <a:r>
              <a:rPr kumimoji="1" lang="en-US" altLang="zh-CN" sz="2400" dirty="0" smtClean="0"/>
              <a:t>.</a:t>
            </a:r>
            <a:r>
              <a:rPr kumimoji="1" lang="zh-CN" altLang="en-US" sz="2400" dirty="0" smtClean="0"/>
              <a:t>   分布式客户端的数据采集及最佳实践</a:t>
            </a:r>
            <a:endParaRPr kumimoji="1" lang="zh-CN" altLang="en-US" sz="2400"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使用异步</a:t>
            </a:r>
            <a:r>
              <a:rPr lang="en-US" altLang="zh-CN" sz="3600" dirty="0" smtClean="0"/>
              <a:t>IO</a:t>
            </a:r>
            <a:r>
              <a:rPr lang="zh-CN" altLang="en-US" sz="3600" dirty="0" smtClean="0"/>
              <a:t>的方式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Http</a:t>
            </a:r>
            <a:r>
              <a:rPr lang="zh-CN" altLang="en-US" b="1" dirty="0" smtClean="0"/>
              <a:t>的标准，也是瓶颈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2130791"/>
            <a:ext cx="10058400" cy="3505922"/>
          </a:xfrm>
        </p:spPr>
        <p:txBody>
          <a:bodyPr>
            <a:normAutofit/>
          </a:bodyPr>
          <a:lstStyle/>
          <a:p>
            <a:pPr>
              <a:lnSpc>
                <a:spcPct val="100000"/>
              </a:lnSpc>
            </a:pPr>
            <a:r>
              <a:rPr lang="zh-CN" altLang="en-US" sz="3200" dirty="0" smtClean="0"/>
              <a:t>♦  </a:t>
            </a:r>
            <a:r>
              <a:rPr lang="zh-CN" altLang="en-US" sz="3200" dirty="0" smtClean="0"/>
              <a:t>一条连接上只可发送一个请求</a:t>
            </a:r>
          </a:p>
          <a:p>
            <a:pPr>
              <a:lnSpc>
                <a:spcPct val="100000"/>
              </a:lnSpc>
            </a:pPr>
            <a:r>
              <a:rPr lang="zh-CN" altLang="en-US" sz="3200" dirty="0"/>
              <a:t>♦  </a:t>
            </a:r>
            <a:r>
              <a:rPr lang="zh-CN" altLang="en-US" sz="3200" dirty="0" smtClean="0"/>
              <a:t>请求只能从客户端开始。</a:t>
            </a:r>
          </a:p>
          <a:p>
            <a:pPr>
              <a:lnSpc>
                <a:spcPct val="100000"/>
              </a:lnSpc>
            </a:pPr>
            <a:r>
              <a:rPr lang="zh-CN" altLang="en-US" sz="3200" dirty="0" smtClean="0"/>
              <a:t>♦  </a:t>
            </a:r>
            <a:r>
              <a:rPr lang="zh-CN" altLang="en-US" sz="3200" dirty="0" smtClean="0"/>
              <a:t>请求／响应首部未经压缩就发送。</a:t>
            </a:r>
          </a:p>
          <a:p>
            <a:pPr>
              <a:lnSpc>
                <a:spcPct val="100000"/>
              </a:lnSpc>
            </a:pPr>
            <a:r>
              <a:rPr lang="zh-CN" altLang="en-US" sz="3200" dirty="0"/>
              <a:t>♦  </a:t>
            </a:r>
            <a:r>
              <a:rPr lang="zh-CN" altLang="en-US" sz="3200" dirty="0" smtClean="0"/>
              <a:t>发送冗长的首部</a:t>
            </a:r>
            <a:r>
              <a:rPr lang="zh-CN" altLang="en-US" sz="3200" dirty="0" smtClean="0"/>
              <a:t>。</a:t>
            </a:r>
          </a:p>
          <a:p>
            <a:pPr>
              <a:lnSpc>
                <a:spcPct val="100000"/>
              </a:lnSpc>
            </a:pPr>
            <a:r>
              <a:rPr lang="zh-CN" altLang="en-US" sz="3200" dirty="0"/>
              <a:t>♦  </a:t>
            </a:r>
            <a:r>
              <a:rPr lang="zh-CN" altLang="en-US" sz="3200" dirty="0" smtClean="0"/>
              <a:t>可任意选择数据压缩格式</a:t>
            </a:r>
            <a:endParaRPr lang="zh-CN" altLang="en-US" sz="3200" dirty="0"/>
          </a:p>
          <a:p>
            <a:pPr>
              <a:lnSpc>
                <a:spcPct val="100000"/>
              </a:lnSpc>
            </a:pPr>
            <a:endParaRPr lang="zh-CN" altLang="en-US" sz="3600" dirty="0"/>
          </a:p>
          <a:p>
            <a:pPr>
              <a:lnSpc>
                <a:spcPct val="100000"/>
              </a:lnSpc>
            </a:pPr>
            <a:endParaRPr lang="zh-CN" altLang="en-US" sz="3600" dirty="0"/>
          </a:p>
        </p:txBody>
      </p:sp>
    </p:spTree>
    <p:extLst>
      <p:ext uri="{BB962C8B-B14F-4D97-AF65-F5344CB8AC3E}">
        <p14:creationId xmlns:p14="http://schemas.microsoft.com/office/powerpoint/2010/main" val="864582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Http</a:t>
            </a:r>
            <a:r>
              <a:rPr lang="zh-CN" altLang="en-US" b="1" dirty="0" smtClean="0"/>
              <a:t>的未来之路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4538096" y="2345611"/>
            <a:ext cx="2939942" cy="3505922"/>
          </a:xfrm>
        </p:spPr>
        <p:txBody>
          <a:bodyPr>
            <a:normAutofit fontScale="92500"/>
          </a:bodyPr>
          <a:lstStyle/>
          <a:p>
            <a:pPr>
              <a:lnSpc>
                <a:spcPct val="100000"/>
              </a:lnSpc>
            </a:pPr>
            <a:r>
              <a:rPr lang="en-US" altLang="zh-CN" sz="3200" dirty="0" err="1" smtClean="0"/>
              <a:t>WebSocket</a:t>
            </a:r>
            <a:endParaRPr lang="zh-CN" altLang="en-US" sz="3200" dirty="0" smtClean="0"/>
          </a:p>
          <a:p>
            <a:pPr marL="0" indent="0">
              <a:lnSpc>
                <a:spcPct val="100000"/>
              </a:lnSpc>
              <a:buNone/>
            </a:pPr>
            <a:endParaRPr lang="zh-CN" altLang="en-US" sz="3200" dirty="0" smtClean="0"/>
          </a:p>
          <a:p>
            <a:pPr marL="0" indent="0">
              <a:lnSpc>
                <a:spcPct val="100000"/>
              </a:lnSpc>
              <a:buNone/>
            </a:pPr>
            <a:r>
              <a:rPr lang="en-US" altLang="zh-CN" sz="3200" dirty="0" smtClean="0"/>
              <a:t>Google</a:t>
            </a:r>
            <a:r>
              <a:rPr lang="zh-CN" altLang="en-US" sz="3200" dirty="0" smtClean="0"/>
              <a:t> </a:t>
            </a:r>
            <a:r>
              <a:rPr lang="en-US" altLang="zh-CN" sz="3200" dirty="0" smtClean="0"/>
              <a:t>SPDY</a:t>
            </a:r>
            <a:r>
              <a:rPr lang="zh-CN" altLang="en-US" sz="3200" dirty="0" smtClean="0"/>
              <a:t> 计划</a:t>
            </a:r>
          </a:p>
          <a:p>
            <a:pPr marL="0" indent="0">
              <a:lnSpc>
                <a:spcPct val="100000"/>
              </a:lnSpc>
              <a:buNone/>
            </a:pPr>
            <a:endParaRPr lang="zh-CN" altLang="en-US" sz="3200" dirty="0" smtClean="0"/>
          </a:p>
          <a:p>
            <a:pPr marL="0" indent="0">
              <a:lnSpc>
                <a:spcPct val="100000"/>
              </a:lnSpc>
              <a:buNone/>
            </a:pPr>
            <a:r>
              <a:rPr lang="en-US" altLang="zh-CN" sz="3600" dirty="0" smtClean="0"/>
              <a:t>HTTP</a:t>
            </a:r>
            <a:r>
              <a:rPr lang="zh-CN" altLang="en-US" sz="3600" dirty="0" smtClean="0"/>
              <a:t> </a:t>
            </a:r>
            <a:r>
              <a:rPr lang="en-US" altLang="zh-CN" sz="3600" dirty="0" smtClean="0"/>
              <a:t>2.0</a:t>
            </a:r>
            <a:endParaRPr lang="zh-CN" altLang="en-US" sz="3600" dirty="0"/>
          </a:p>
          <a:p>
            <a:pPr>
              <a:lnSpc>
                <a:spcPct val="100000"/>
              </a:lnSpc>
            </a:pPr>
            <a:endParaRPr lang="zh-CN" altLang="en-US" sz="3600" dirty="0"/>
          </a:p>
        </p:txBody>
      </p:sp>
    </p:spTree>
    <p:extLst>
      <p:ext uri="{BB962C8B-B14F-4D97-AF65-F5344CB8AC3E}">
        <p14:creationId xmlns:p14="http://schemas.microsoft.com/office/powerpoint/2010/main" val="10917005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83074"/>
            <a:ext cx="10359025" cy="3970318"/>
          </a:xfrm>
          <a:prstGeom prst="rect">
            <a:avLst/>
          </a:prstGeom>
          <a:noFill/>
        </p:spPr>
        <p:txBody>
          <a:bodyPr wrap="square" rtlCol="0">
            <a:spAutoFit/>
          </a:bodyPr>
          <a:lstStyle/>
          <a:p>
            <a:pPr marL="342900" indent="-342900">
              <a:lnSpc>
                <a:spcPct val="150000"/>
              </a:lnSpc>
              <a:buAutoNum type="arabicPeriod"/>
            </a:pPr>
            <a:r>
              <a:rPr kumimoji="1" lang="zh-CN" altLang="en-US" sz="2400" dirty="0" smtClean="0"/>
              <a:t>数据可视化</a:t>
            </a:r>
          </a:p>
          <a:p>
            <a:pPr marL="342900" indent="-342900">
              <a:lnSpc>
                <a:spcPct val="150000"/>
              </a:lnSpc>
              <a:buAutoNum type="arabicPeriod"/>
            </a:pPr>
            <a:r>
              <a:rPr kumimoji="1" lang="zh-CN" altLang="en-US" sz="2400" dirty="0" smtClean="0"/>
              <a:t>机柜图绘制的“方方面面”</a:t>
            </a:r>
          </a:p>
          <a:p>
            <a:pPr marL="342900" indent="-342900">
              <a:lnSpc>
                <a:spcPct val="150000"/>
              </a:lnSpc>
              <a:buAutoNum type="arabicPeriod"/>
            </a:pPr>
            <a:r>
              <a:rPr kumimoji="1" lang="en-US" altLang="zh-CN" sz="2400" dirty="0" smtClean="0"/>
              <a:t>Python</a:t>
            </a:r>
            <a:r>
              <a:rPr kumimoji="1" lang="zh-CN" altLang="en-US" sz="2400" dirty="0" smtClean="0"/>
              <a:t>的并发模型</a:t>
            </a:r>
          </a:p>
          <a:p>
            <a:pPr marL="342900" indent="-342900">
              <a:lnSpc>
                <a:spcPct val="150000"/>
              </a:lnSpc>
              <a:buAutoNum type="arabicPeriod"/>
            </a:pPr>
            <a:r>
              <a:rPr kumimoji="1" lang="en-US" altLang="zh-CN" sz="2400" dirty="0" smtClean="0"/>
              <a:t>Python</a:t>
            </a:r>
            <a:r>
              <a:rPr kumimoji="1" lang="zh-CN" altLang="en-US" sz="2400" dirty="0" smtClean="0"/>
              <a:t>标准库介绍（系统管理、网络等常用库）</a:t>
            </a:r>
          </a:p>
          <a:p>
            <a:pPr marL="342900" indent="-342900">
              <a:lnSpc>
                <a:spcPct val="150000"/>
              </a:lnSpc>
              <a:buAutoNum type="arabicPeriod"/>
            </a:pPr>
            <a:r>
              <a:rPr kumimoji="1" lang="zh-CN" altLang="en-US" sz="2400" dirty="0" smtClean="0"/>
              <a:t>聊一聊快速实现网络爬虫</a:t>
            </a:r>
          </a:p>
          <a:p>
            <a:pPr marL="342900" indent="-342900">
              <a:lnSpc>
                <a:spcPct val="150000"/>
              </a:lnSpc>
              <a:buAutoNum type="arabicPeriod"/>
            </a:pPr>
            <a:r>
              <a:rPr kumimoji="1" lang="zh-CN" altLang="en-US" sz="2400" dirty="0" smtClean="0"/>
              <a:t>如何通过</a:t>
            </a:r>
            <a:r>
              <a:rPr kumimoji="1" lang="en-US" altLang="zh-CN" sz="2400" dirty="0" smtClean="0"/>
              <a:t>Python</a:t>
            </a:r>
            <a:r>
              <a:rPr kumimoji="1" lang="zh-CN" altLang="en-US" sz="2400" dirty="0" smtClean="0"/>
              <a:t>来高效处理及分析数十万级的日志文件</a:t>
            </a:r>
          </a:p>
          <a:p>
            <a:pPr>
              <a:lnSpc>
                <a:spcPct val="150000"/>
              </a:lnSpc>
            </a:pPr>
            <a:r>
              <a:rPr kumimoji="1" lang="en-US" altLang="zh-CN" sz="2400" dirty="0"/>
              <a:t>7</a:t>
            </a:r>
            <a:r>
              <a:rPr kumimoji="1" lang="en-US" altLang="zh-CN" sz="2400" dirty="0" smtClean="0"/>
              <a:t>.</a:t>
            </a:r>
            <a:r>
              <a:rPr kumimoji="1" lang="zh-CN" altLang="en-US" sz="2400" dirty="0" smtClean="0"/>
              <a:t>  构建批量分发系统命令的核心</a:t>
            </a:r>
            <a:endParaRPr kumimoji="1" lang="zh-CN" altLang="en-US" sz="2400"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334986"/>
            <a:ext cx="5885545" cy="2649832"/>
          </a:xfrm>
        </p:spPr>
        <p:txBody>
          <a:bodyPr>
            <a:noAutofit/>
          </a:bodyPr>
          <a:lstStyle/>
          <a:p>
            <a:pPr marL="0" indent="0">
              <a:buNone/>
            </a:pPr>
            <a:r>
              <a:rPr lang="zh-CN" altLang="en-US" sz="2800" dirty="0" smtClean="0"/>
              <a:t>－ 存储所有的</a:t>
            </a:r>
            <a:r>
              <a:rPr lang="en-US" altLang="zh-CN" sz="2800" dirty="0" smtClean="0"/>
              <a:t>IT</a:t>
            </a:r>
            <a:r>
              <a:rPr lang="zh-CN" altLang="en-US" sz="2800" dirty="0" smtClean="0"/>
              <a:t>资产信息</a:t>
            </a:r>
          </a:p>
          <a:p>
            <a:pPr marL="0" indent="0">
              <a:buNone/>
            </a:pPr>
            <a:r>
              <a:rPr lang="zh-CN" altLang="en-US" sz="2800" dirty="0" smtClean="0"/>
              <a:t>－ 数据可手动添加</a:t>
            </a:r>
          </a:p>
          <a:p>
            <a:pPr marL="0" indent="0">
              <a:buNone/>
            </a:pPr>
            <a:r>
              <a:rPr lang="zh-CN" altLang="en-US" sz="2800" dirty="0" smtClean="0"/>
              <a:t>－ 硬件信息可自动收集</a:t>
            </a:r>
          </a:p>
          <a:p>
            <a:pPr marL="0" indent="0">
              <a:buNone/>
            </a:pPr>
            <a:r>
              <a:rPr lang="zh-CN" altLang="en-US" sz="2800" dirty="0" smtClean="0"/>
              <a:t>－ 硬件信息可自动变更</a:t>
            </a:r>
          </a:p>
          <a:p>
            <a:pPr marL="0" indent="0">
              <a:buNone/>
            </a:pPr>
            <a:r>
              <a:rPr lang="zh-CN" altLang="en-US" sz="2800" dirty="0" smtClean="0"/>
              <a:t>－ 可对其他系统灵活开放</a:t>
            </a:r>
            <a:r>
              <a:rPr lang="en-US" altLang="zh-CN" sz="2800" dirty="0" smtClean="0"/>
              <a:t>API</a:t>
            </a:r>
            <a:r>
              <a:rPr lang="zh-CN" altLang="en-US" sz="2800" dirty="0" smtClean="0"/>
              <a:t> </a:t>
            </a:r>
            <a:endParaRPr lang="zh-CN" altLang="en-US" sz="2800" dirty="0"/>
          </a:p>
        </p:txBody>
      </p:sp>
      <p:sp>
        <p:nvSpPr>
          <p:cNvPr id="3" name="矩形 2"/>
          <p:cNvSpPr/>
          <p:nvPr/>
        </p:nvSpPr>
        <p:spPr>
          <a:xfrm>
            <a:off x="1154082" y="807465"/>
            <a:ext cx="7839605" cy="830997"/>
          </a:xfrm>
          <a:prstGeom prst="rect">
            <a:avLst/>
          </a:prstGeom>
        </p:spPr>
        <p:txBody>
          <a:bodyPr wrap="square">
            <a:spAutoFit/>
          </a:bodyPr>
          <a:lstStyle/>
          <a:p>
            <a:r>
              <a:rPr lang="en-US" altLang="zh-CN" sz="4800" b="1" dirty="0" smtClean="0"/>
              <a:t>CMDB</a:t>
            </a:r>
            <a:r>
              <a:rPr lang="zh-CN" altLang="en-US" sz="4800" b="1" dirty="0" smtClean="0"/>
              <a:t>核心功能实现</a:t>
            </a:r>
            <a:endParaRPr lang="zh-CN" altLang="en-US" sz="4800" dirty="0"/>
          </a:p>
        </p:txBody>
      </p:sp>
    </p:spTree>
    <p:extLst>
      <p:ext uri="{BB962C8B-B14F-4D97-AF65-F5344CB8AC3E}">
        <p14:creationId xmlns:p14="http://schemas.microsoft.com/office/powerpoint/2010/main" val="4960749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功能，结构太复杂</a:t>
            </a:r>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normAutofit fontScale="92500" lnSpcReduction="10000"/>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r>
              <a:rPr kumimoji="1" lang="zh-CN" altLang="en-US" sz="2800" dirty="0"/>
              <a:t>★ </a:t>
            </a:r>
            <a:r>
              <a:rPr kumimoji="1" lang="en-US" altLang="zh-CN" sz="2800" dirty="0" err="1" smtClean="0"/>
              <a:t>Pycharm</a:t>
            </a:r>
            <a:r>
              <a:rPr kumimoji="1" lang="en-US" altLang="zh-CN" sz="2800" dirty="0" smtClean="0"/>
              <a:t> 4.5.3</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4308872"/>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en-US" altLang="zh-CN" sz="2400" dirty="0" smtClean="0"/>
          </a:p>
          <a:p>
            <a:pPr marL="457200" indent="-457200">
              <a:buAutoNum type="arabicPeriod"/>
            </a:pPr>
            <a:r>
              <a:rPr kumimoji="1" lang="zh-CN" altLang="en-US" sz="2400" dirty="0" smtClean="0"/>
              <a:t>纯</a:t>
            </a:r>
            <a:r>
              <a:rPr kumimoji="1" lang="en-US" altLang="zh-CN" sz="2400" dirty="0" smtClean="0"/>
              <a:t>Socket</a:t>
            </a:r>
            <a:endParaRPr kumimoji="1" lang="zh-CN" altLang="en-US" sz="2400" dirty="0" smtClean="0"/>
          </a:p>
          <a:p>
            <a:pPr marL="457200" indent="-457200">
              <a:buAutoNum type="arabicPeriod"/>
            </a:pPr>
            <a:endParaRPr kumimoji="1" lang="en-US" altLang="zh-CN" sz="2400" dirty="0" smtClean="0"/>
          </a:p>
          <a:p>
            <a:pPr marL="457200" indent="-4572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zh-CN" altLang="en-US" sz="2400" dirty="0" smtClean="0"/>
              <a:t> </a:t>
            </a: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zh-CN" altLang="en-US" sz="2400" dirty="0" smtClean="0"/>
              <a:t> </a:t>
            </a: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97280" y="5037026"/>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
        <p:nvSpPr>
          <p:cNvPr id="10" name="文本框 9"/>
          <p:cNvSpPr txBox="1"/>
          <p:nvPr/>
        </p:nvSpPr>
        <p:spPr>
          <a:xfrm>
            <a:off x="4509370" y="3084519"/>
            <a:ext cx="2592887" cy="461665"/>
          </a:xfrm>
          <a:prstGeom prst="rect">
            <a:avLst/>
          </a:prstGeom>
          <a:noFill/>
        </p:spPr>
        <p:txBody>
          <a:bodyPr wrap="square" rtlCol="0">
            <a:spAutoFit/>
          </a:bodyPr>
          <a:lstStyle/>
          <a:p>
            <a:r>
              <a:rPr kumimoji="1" lang="zh-CN" altLang="en-US" sz="2400" b="1" dirty="0" smtClean="0">
                <a:solidFill>
                  <a:srgbClr val="00B050"/>
                </a:solidFill>
              </a:rPr>
              <a:t>事务和锁</a:t>
            </a:r>
            <a:endParaRPr kumimoji="1" lang="zh-CN" altLang="en-US" sz="2400" b="1" dirty="0">
              <a:solidFill>
                <a:srgbClr val="00B050"/>
              </a:solidFill>
            </a:endParaRPr>
          </a:p>
        </p:txBody>
      </p:sp>
      <p:sp>
        <p:nvSpPr>
          <p:cNvPr id="11" name="文本框 10"/>
          <p:cNvSpPr txBox="1"/>
          <p:nvPr/>
        </p:nvSpPr>
        <p:spPr>
          <a:xfrm>
            <a:off x="4509369" y="4402813"/>
            <a:ext cx="2592887" cy="461665"/>
          </a:xfrm>
          <a:prstGeom prst="rect">
            <a:avLst/>
          </a:prstGeom>
          <a:noFill/>
        </p:spPr>
        <p:txBody>
          <a:bodyPr wrap="square" rtlCol="0">
            <a:spAutoFit/>
          </a:bodyPr>
          <a:lstStyle/>
          <a:p>
            <a:r>
              <a:rPr kumimoji="1" lang="zh-CN" altLang="en-US" sz="2400" b="1" dirty="0" smtClean="0">
                <a:solidFill>
                  <a:srgbClr val="00B050"/>
                </a:solidFill>
              </a:rPr>
              <a:t>分页处理</a:t>
            </a:r>
            <a:endParaRPr kumimoji="1" lang="zh-CN" altLang="en-US" sz="2400" b="1" dirty="0">
              <a:solidFill>
                <a:srgbClr val="00B050"/>
              </a:solidFill>
            </a:endParaRPr>
          </a:p>
        </p:txBody>
      </p:sp>
      <p:sp>
        <p:nvSpPr>
          <p:cNvPr id="12" name="文本框 11"/>
          <p:cNvSpPr txBox="1"/>
          <p:nvPr/>
        </p:nvSpPr>
        <p:spPr>
          <a:xfrm>
            <a:off x="4509368" y="5558711"/>
            <a:ext cx="2592887" cy="461665"/>
          </a:xfrm>
          <a:prstGeom prst="rect">
            <a:avLst/>
          </a:prstGeom>
          <a:noFill/>
        </p:spPr>
        <p:txBody>
          <a:bodyPr wrap="square" rtlCol="0">
            <a:spAutoFit/>
          </a:bodyPr>
          <a:lstStyle/>
          <a:p>
            <a:r>
              <a:rPr kumimoji="1" lang="en-US" altLang="zh-CN" sz="2400" b="1" dirty="0" smtClean="0">
                <a:solidFill>
                  <a:srgbClr val="00B050"/>
                </a:solidFill>
              </a:rPr>
              <a:t>UUID</a:t>
            </a:r>
            <a:endParaRPr kumimoji="1" lang="zh-CN" altLang="en-US" sz="2400" b="1" dirty="0">
              <a:solidFill>
                <a:srgbClr val="00B050"/>
              </a:solidFill>
            </a:endParaRPr>
          </a:p>
        </p:txBody>
      </p:sp>
    </p:spTree>
    <p:extLst>
      <p:ext uri="{BB962C8B-B14F-4D97-AF65-F5344CB8AC3E}">
        <p14:creationId xmlns:p14="http://schemas.microsoft.com/office/powerpoint/2010/main" val="11745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(Y-1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 </a:t>
            </a:r>
            <a:r>
              <a:rPr lang="zh-CN" altLang="en-US" b="1" dirty="0">
                <a:solidFill>
                  <a:srgbClr val="00B050"/>
                </a:solidFill>
              </a:rPr>
              <a:t>＊</a:t>
            </a:r>
            <a:r>
              <a:rPr lang="en-US" altLang="zh-CN" b="1" dirty="0" smtClean="0">
                <a:solidFill>
                  <a:srgbClr val="00B050"/>
                </a:solidFill>
              </a:rPr>
              <a:t> 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Social</a:t>
            </a:r>
            <a:r>
              <a:rPr kumimoji="1" lang="zh-CN" altLang="en-US" b="1" dirty="0" smtClean="0"/>
              <a:t> </a:t>
            </a:r>
            <a:r>
              <a:rPr kumimoji="1" lang="en-US" altLang="zh-CN" b="1" dirty="0" smtClean="0"/>
              <a:t>&amp;</a:t>
            </a:r>
            <a:r>
              <a:rPr kumimoji="1" lang="zh-CN" altLang="en-US" b="1" dirty="0" smtClean="0"/>
              <a:t> </a:t>
            </a:r>
            <a:r>
              <a:rPr kumimoji="1" lang="en-US" altLang="zh-CN" b="1" dirty="0"/>
              <a:t> </a:t>
            </a:r>
            <a:r>
              <a:rPr kumimoji="1" lang="en-US" altLang="zh-CN" b="1" dirty="0" smtClean="0"/>
              <a:t>Communication</a:t>
            </a:r>
            <a:endParaRPr kumimoji="1" lang="zh-CN" altLang="en-US" b="1" dirty="0"/>
          </a:p>
        </p:txBody>
      </p:sp>
      <p:sp>
        <p:nvSpPr>
          <p:cNvPr id="3" name="内容占位符 2"/>
          <p:cNvSpPr>
            <a:spLocks noGrp="1"/>
          </p:cNvSpPr>
          <p:nvPr>
            <p:ph idx="1"/>
          </p:nvPr>
        </p:nvSpPr>
        <p:spPr>
          <a:xfrm>
            <a:off x="1097280" y="2097983"/>
            <a:ext cx="3211673" cy="3964614"/>
          </a:xfrm>
        </p:spPr>
        <p:txBody>
          <a:bodyPr>
            <a:normAutofit/>
          </a:bodyPr>
          <a:lstStyle/>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635" y="1828800"/>
            <a:ext cx="4778471" cy="4365112"/>
          </a:xfrm>
          <a:prstGeom prst="rect">
            <a:avLst/>
          </a:prstGeom>
        </p:spPr>
      </p:pic>
      <p:sp>
        <p:nvSpPr>
          <p:cNvPr id="7" name="文本框 6"/>
          <p:cNvSpPr txBox="1"/>
          <p:nvPr/>
        </p:nvSpPr>
        <p:spPr>
          <a:xfrm>
            <a:off x="1059701" y="2390412"/>
            <a:ext cx="4840057" cy="3416320"/>
          </a:xfrm>
          <a:prstGeom prst="rect">
            <a:avLst/>
          </a:prstGeom>
          <a:noFill/>
        </p:spPr>
        <p:txBody>
          <a:bodyPr wrap="square" rtlCol="0">
            <a:spAutoFit/>
          </a:bodyPr>
          <a:lstStyle/>
          <a:p>
            <a:pPr indent="457200">
              <a:lnSpc>
                <a:spcPct val="150000"/>
              </a:lnSpc>
            </a:pPr>
            <a:r>
              <a:rPr kumimoji="1" lang="zh-CN" altLang="en-US" sz="2400" dirty="0" smtClean="0"/>
              <a:t>为了增进课程过程中的学习互动，请用手机</a:t>
            </a:r>
            <a:r>
              <a:rPr kumimoji="1" lang="en-US" altLang="zh-CN" sz="2400" dirty="0" smtClean="0"/>
              <a:t>QQ</a:t>
            </a:r>
            <a:r>
              <a:rPr kumimoji="1" lang="zh-CN" altLang="en-US" sz="2400" dirty="0" smtClean="0"/>
              <a:t>扫描右图的“二维码”，加入学习小组；也或者通过</a:t>
            </a:r>
            <a:r>
              <a:rPr kumimoji="1" lang="en-US" altLang="zh-CN" sz="2400" dirty="0" smtClean="0"/>
              <a:t>QQ</a:t>
            </a:r>
            <a:r>
              <a:rPr kumimoji="1" lang="zh-CN" altLang="en-US" sz="2400" dirty="0" smtClean="0"/>
              <a:t>群号：</a:t>
            </a:r>
            <a:r>
              <a:rPr kumimoji="1" lang="en-US" altLang="zh-CN" sz="2400" b="1" dirty="0">
                <a:solidFill>
                  <a:srgbClr val="FF0000"/>
                </a:solidFill>
              </a:rPr>
              <a:t>121384398</a:t>
            </a:r>
            <a:r>
              <a:rPr kumimoji="1" lang="zh-CN" altLang="en-US" sz="2400" dirty="0" smtClean="0"/>
              <a:t> </a:t>
            </a:r>
          </a:p>
          <a:p>
            <a:pPr indent="457200">
              <a:lnSpc>
                <a:spcPct val="150000"/>
              </a:lnSpc>
            </a:pPr>
            <a:r>
              <a:rPr kumimoji="1" lang="zh-CN" altLang="en-US" sz="2400" dirty="0" smtClean="0"/>
              <a:t>之后相关的课件和学习资料、课程</a:t>
            </a:r>
            <a:r>
              <a:rPr kumimoji="1" lang="en-US" altLang="zh-CN" sz="2400" dirty="0" smtClean="0"/>
              <a:t>Demo</a:t>
            </a:r>
            <a:r>
              <a:rPr kumimoji="1" lang="zh-CN" altLang="en-US" sz="2400" dirty="0" smtClean="0"/>
              <a:t>也会在小组中发布。</a:t>
            </a:r>
            <a:endParaRPr kumimoji="1" lang="zh-CN" altLang="en-US" sz="2400" dirty="0"/>
          </a:p>
        </p:txBody>
      </p:sp>
    </p:spTree>
    <p:extLst>
      <p:ext uri="{BB962C8B-B14F-4D97-AF65-F5344CB8AC3E}">
        <p14:creationId xmlns:p14="http://schemas.microsoft.com/office/powerpoint/2010/main" val="16030677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94" y="1869602"/>
            <a:ext cx="7681064" cy="4390189"/>
          </a:xfrm>
          <a:prstGeom prst="rect">
            <a:avLst/>
          </a:prstGeom>
        </p:spPr>
      </p:pic>
    </p:spTree>
    <p:extLst>
      <p:ext uri="{BB962C8B-B14F-4D97-AF65-F5344CB8AC3E}">
        <p14:creationId xmlns:p14="http://schemas.microsoft.com/office/powerpoint/2010/main" val="3493675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a:t>
            </a:r>
            <a:r>
              <a:rPr kumimoji="1" lang="en-US" altLang="zh-CN" sz="4400" b="1" dirty="0" smtClean="0"/>
              <a:t>MQ</a:t>
            </a:r>
            <a:r>
              <a:rPr kumimoji="1" lang="zh-CN" altLang="en-US" sz="4400" b="1" dirty="0" smtClean="0"/>
              <a:t>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12108760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pic>
        <p:nvPicPr>
          <p:cNvPr id="7" name="图片 6"/>
          <p:cNvPicPr/>
          <p:nvPr/>
        </p:nvPicPr>
        <p:blipFill>
          <a:blip r:embed="rId3"/>
          <a:stretch>
            <a:fillRect/>
          </a:stretch>
        </p:blipFill>
        <p:spPr>
          <a:xfrm>
            <a:off x="4286258" y="4348599"/>
            <a:ext cx="7326065" cy="1649299"/>
          </a:xfrm>
          <a:prstGeom prst="rect">
            <a:avLst/>
          </a:prstGeom>
        </p:spPr>
      </p:pic>
      <p:sp>
        <p:nvSpPr>
          <p:cNvPr id="3" name="文本框 2"/>
          <p:cNvSpPr txBox="1"/>
          <p:nvPr/>
        </p:nvSpPr>
        <p:spPr>
          <a:xfrm>
            <a:off x="1096587" y="1929008"/>
            <a:ext cx="9174755" cy="1015663"/>
          </a:xfrm>
          <a:prstGeom prst="rect">
            <a:avLst/>
          </a:prstGeom>
          <a:noFill/>
        </p:spPr>
        <p:txBody>
          <a:bodyPr wrap="square" rtlCol="0">
            <a:spAutoFit/>
          </a:bodyPr>
          <a:lstStyle/>
          <a:p>
            <a:r>
              <a:rPr lang="zh-CN" altLang="en-US" sz="2000" dirty="0" smtClean="0"/>
              <a:t>        当</a:t>
            </a:r>
            <a:r>
              <a:rPr lang="zh-CN" altLang="en-US" sz="2000" dirty="0"/>
              <a:t>发布者通过</a:t>
            </a:r>
            <a:r>
              <a:rPr lang="en-US" altLang="zh-CN" sz="2000" dirty="0"/>
              <a:t>publish</a:t>
            </a:r>
            <a:r>
              <a:rPr lang="zh-CN" altLang="en-US" sz="2000" dirty="0"/>
              <a:t>命令向</a:t>
            </a:r>
            <a:r>
              <a:rPr lang="en-US" altLang="zh-CN" sz="2000" dirty="0" err="1"/>
              <a:t>redis</a:t>
            </a:r>
            <a:r>
              <a:rPr lang="en-US" altLang="zh-CN" sz="2000" dirty="0"/>
              <a:t> server</a:t>
            </a:r>
            <a:r>
              <a:rPr lang="zh-CN" altLang="en-US" sz="2000" dirty="0"/>
              <a:t>发送特定类型的消息时。订阅该消息类型的全部</a:t>
            </a:r>
            <a:r>
              <a:rPr lang="en-US" altLang="zh-CN" sz="2000" dirty="0"/>
              <a:t>client</a:t>
            </a:r>
            <a:r>
              <a:rPr lang="zh-CN" altLang="en-US" sz="2000" dirty="0"/>
              <a:t>都会收到此消息。这里消息的传递是多对多的。一个</a:t>
            </a:r>
            <a:r>
              <a:rPr lang="en-US" altLang="zh-CN" sz="2000" dirty="0"/>
              <a:t>client</a:t>
            </a:r>
            <a:r>
              <a:rPr lang="zh-CN" altLang="en-US" sz="2000" dirty="0"/>
              <a:t>可以订阅多个 </a:t>
            </a:r>
            <a:r>
              <a:rPr lang="en-US" altLang="zh-CN" sz="2000" dirty="0"/>
              <a:t>channel,</a:t>
            </a:r>
            <a:r>
              <a:rPr lang="zh-CN" altLang="en-US" sz="2000" dirty="0"/>
              <a:t>也可以向多个</a:t>
            </a:r>
            <a:r>
              <a:rPr lang="en-US" altLang="zh-CN" sz="2000" dirty="0"/>
              <a:t>channel</a:t>
            </a:r>
            <a:r>
              <a:rPr lang="zh-CN" altLang="en-US" sz="2000" dirty="0"/>
              <a:t>发送消息。</a:t>
            </a:r>
            <a:endParaRPr kumimoji="1" lang="zh-CN" altLang="en-US" sz="2000" dirty="0"/>
          </a:p>
        </p:txBody>
      </p:sp>
      <p:sp>
        <p:nvSpPr>
          <p:cNvPr id="8" name="文本框 7"/>
          <p:cNvSpPr txBox="1"/>
          <p:nvPr/>
        </p:nvSpPr>
        <p:spPr>
          <a:xfrm>
            <a:off x="1440493" y="3519814"/>
            <a:ext cx="3955637" cy="369332"/>
          </a:xfrm>
          <a:prstGeom prst="rect">
            <a:avLst/>
          </a:prstGeom>
          <a:noFill/>
        </p:spPr>
        <p:txBody>
          <a:bodyPr wrap="square" rtlCol="0">
            <a:spAutoFit/>
          </a:bodyPr>
          <a:lstStyle/>
          <a:p>
            <a:r>
              <a:rPr kumimoji="1" lang="zh-CN" altLang="en-US" b="1" dirty="0" smtClean="0"/>
              <a:t>服务器端</a:t>
            </a:r>
            <a:endParaRPr kumimoji="1" lang="zh-CN" altLang="en-US" b="1" dirty="0"/>
          </a:p>
        </p:txBody>
      </p:sp>
    </p:spTree>
    <p:extLst>
      <p:ext uri="{BB962C8B-B14F-4D97-AF65-F5344CB8AC3E}">
        <p14:creationId xmlns:p14="http://schemas.microsoft.com/office/powerpoint/2010/main" val="7756079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sp>
        <p:nvSpPr>
          <p:cNvPr id="8" name="文本框 7"/>
          <p:cNvSpPr txBox="1"/>
          <p:nvPr/>
        </p:nvSpPr>
        <p:spPr>
          <a:xfrm>
            <a:off x="1096587" y="2067004"/>
            <a:ext cx="3955637" cy="461665"/>
          </a:xfrm>
          <a:prstGeom prst="rect">
            <a:avLst/>
          </a:prstGeom>
          <a:noFill/>
        </p:spPr>
        <p:txBody>
          <a:bodyPr wrap="square" rtlCol="0">
            <a:spAutoFit/>
          </a:bodyPr>
          <a:lstStyle/>
          <a:p>
            <a:r>
              <a:rPr kumimoji="1" lang="zh-CN" altLang="en-US" sz="2400" b="1" dirty="0" smtClean="0"/>
              <a:t>客户端</a:t>
            </a:r>
            <a:endParaRPr kumimoji="1" lang="zh-CN" altLang="en-US" sz="2400" b="1" dirty="0"/>
          </a:p>
        </p:txBody>
      </p:sp>
      <p:pic>
        <p:nvPicPr>
          <p:cNvPr id="9" name="图片 8"/>
          <p:cNvPicPr/>
          <p:nvPr/>
        </p:nvPicPr>
        <p:blipFill>
          <a:blip r:embed="rId3"/>
          <a:stretch>
            <a:fillRect/>
          </a:stretch>
        </p:blipFill>
        <p:spPr>
          <a:xfrm>
            <a:off x="3473449" y="2806874"/>
            <a:ext cx="5248275" cy="3048000"/>
          </a:xfrm>
          <a:prstGeom prst="rect">
            <a:avLst/>
          </a:prstGeom>
        </p:spPr>
      </p:pic>
    </p:spTree>
    <p:extLst>
      <p:ext uri="{BB962C8B-B14F-4D97-AF65-F5344CB8AC3E}">
        <p14:creationId xmlns:p14="http://schemas.microsoft.com/office/powerpoint/2010/main" val="11181025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2244024" y="2462791"/>
            <a:ext cx="9368299" cy="1569660"/>
          </a:xfrm>
          <a:prstGeom prst="rect">
            <a:avLst/>
          </a:prstGeom>
          <a:noFill/>
        </p:spPr>
        <p:txBody>
          <a:bodyPr wrap="square" rtlCol="0">
            <a:spAutoFit/>
          </a:bodyPr>
          <a:lstStyle/>
          <a:p>
            <a:r>
              <a:rPr kumimoji="1" lang="zh-CN" altLang="en-US" sz="3200" b="1" dirty="0" smtClean="0"/>
              <a:t>项目实践：</a:t>
            </a:r>
          </a:p>
          <a:p>
            <a:endParaRPr kumimoji="1" lang="zh-CN" altLang="en-US" sz="3200" b="1" dirty="0"/>
          </a:p>
          <a:p>
            <a:r>
              <a:rPr kumimoji="1" lang="zh-CN" altLang="en-US" sz="3200" b="1" dirty="0" smtClean="0"/>
              <a:t>开发一套“某网站用户访问的地方统计图”</a:t>
            </a:r>
            <a:endParaRPr kumimoji="1" lang="zh-CN" altLang="en-US" sz="3200" b="1" dirty="0"/>
          </a:p>
        </p:txBody>
      </p:sp>
    </p:spTree>
    <p:extLst>
      <p:ext uri="{BB962C8B-B14F-4D97-AF65-F5344CB8AC3E}">
        <p14:creationId xmlns:p14="http://schemas.microsoft.com/office/powerpoint/2010/main" val="1795956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10" name="文本框 9"/>
          <p:cNvSpPr txBox="1"/>
          <p:nvPr/>
        </p:nvSpPr>
        <p:spPr>
          <a:xfrm>
            <a:off x="3902329" y="2981195"/>
            <a:ext cx="4390515" cy="584775"/>
          </a:xfrm>
          <a:prstGeom prst="rect">
            <a:avLst/>
          </a:prstGeom>
          <a:noFill/>
        </p:spPr>
        <p:txBody>
          <a:bodyPr wrap="square" rtlCol="0">
            <a:spAutoFit/>
          </a:bodyPr>
          <a:lstStyle/>
          <a:p>
            <a:r>
              <a:rPr kumimoji="1" lang="zh-CN" altLang="en-US" sz="3200" b="1" dirty="0" smtClean="0"/>
              <a:t>机柜图</a:t>
            </a:r>
            <a:r>
              <a:rPr kumimoji="1" lang="zh-CN" altLang="en-US" sz="3200" b="1" smtClean="0"/>
              <a:t>设计的方方面面</a:t>
            </a:r>
            <a:endParaRPr kumimoji="1" lang="zh-CN" altLang="en-US" sz="3200" b="1"/>
          </a:p>
        </p:txBody>
      </p:sp>
    </p:spTree>
    <p:extLst>
      <p:ext uri="{BB962C8B-B14F-4D97-AF65-F5344CB8AC3E}">
        <p14:creationId xmlns:p14="http://schemas.microsoft.com/office/powerpoint/2010/main" val="5459462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10" name="文本框 9"/>
          <p:cNvSpPr txBox="1"/>
          <p:nvPr/>
        </p:nvSpPr>
        <p:spPr>
          <a:xfrm>
            <a:off x="5407360" y="3156143"/>
            <a:ext cx="1939371" cy="923330"/>
          </a:xfrm>
          <a:prstGeom prst="rect">
            <a:avLst/>
          </a:prstGeom>
          <a:noFill/>
        </p:spPr>
        <p:txBody>
          <a:bodyPr wrap="square" rtlCol="0">
            <a:spAutoFit/>
          </a:bodyPr>
          <a:lstStyle/>
          <a:p>
            <a:r>
              <a:rPr lang="en-US" altLang="zh-CN" sz="5400" b="1" dirty="0" smtClean="0"/>
              <a:t>Q</a:t>
            </a:r>
            <a:r>
              <a:rPr lang="zh-CN" altLang="en-US" sz="5400" b="1" dirty="0" smtClean="0"/>
              <a:t> </a:t>
            </a:r>
            <a:r>
              <a:rPr lang="en-US" altLang="zh-CN" sz="5400" b="1" dirty="0" smtClean="0"/>
              <a:t>&amp;</a:t>
            </a:r>
            <a:r>
              <a:rPr lang="zh-CN" altLang="en-US" sz="5400" b="1" dirty="0" smtClean="0"/>
              <a:t> </a:t>
            </a:r>
            <a:r>
              <a:rPr lang="en-US" altLang="zh-CN" sz="5400" b="1" dirty="0" smtClean="0"/>
              <a:t>A</a:t>
            </a:r>
            <a:endParaRPr lang="zh-CN" altLang="en-US" sz="4000" dirty="0"/>
          </a:p>
        </p:txBody>
      </p:sp>
    </p:spTree>
    <p:extLst>
      <p:ext uri="{BB962C8B-B14F-4D97-AF65-F5344CB8AC3E}">
        <p14:creationId xmlns:p14="http://schemas.microsoft.com/office/powerpoint/2010/main" val="15327690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38183" y="1869602"/>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
        <p:nvSpPr>
          <p:cNvPr id="3" name="文本框 2"/>
          <p:cNvSpPr txBox="1"/>
          <p:nvPr/>
        </p:nvSpPr>
        <p:spPr>
          <a:xfrm>
            <a:off x="634798" y="2623737"/>
            <a:ext cx="10977526" cy="2308324"/>
          </a:xfrm>
          <a:prstGeom prst="rect">
            <a:avLst/>
          </a:prstGeom>
          <a:noFill/>
          <a:ln w="57150" cmpd="thickThin">
            <a:solidFill>
              <a:schemeClr val="accent1"/>
            </a:solidFill>
          </a:ln>
        </p:spPr>
        <p:txBody>
          <a:bodyPr wrap="square" rtlCol="0">
            <a:spAutoFit/>
          </a:bodyPr>
          <a:lstStyle/>
          <a:p>
            <a:r>
              <a:rPr lang="en-US" altLang="zh-CN" sz="2400" dirty="0" err="1">
                <a:latin typeface="+mj-ea"/>
                <a:ea typeface="+mj-ea"/>
              </a:rPr>
              <a:t>os.path.abspath</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返回绝对路径</a:t>
            </a:r>
          </a:p>
          <a:p>
            <a:r>
              <a:rPr lang="en-US" altLang="zh-CN" sz="2400" dirty="0" err="1">
                <a:latin typeface="+mj-ea"/>
                <a:ea typeface="+mj-ea"/>
              </a:rPr>
              <a:t>os.path.basename</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返回文件名</a:t>
            </a:r>
          </a:p>
          <a:p>
            <a:r>
              <a:rPr lang="en-US" altLang="zh-CN" sz="2400" dirty="0" err="1" smtClean="0">
                <a:latin typeface="+mj-ea"/>
                <a:ea typeface="+mj-ea"/>
              </a:rPr>
              <a:t>os.path.dirname</a:t>
            </a:r>
            <a:r>
              <a:rPr lang="en-US" altLang="zh-CN" sz="2400" dirty="0" smtClean="0">
                <a:latin typeface="+mj-ea"/>
                <a:ea typeface="+mj-ea"/>
              </a:rPr>
              <a:t>(path</a:t>
            </a:r>
            <a:r>
              <a:rPr lang="en-US" altLang="zh-CN" sz="2400" dirty="0">
                <a:latin typeface="+mj-ea"/>
                <a:ea typeface="+mj-ea"/>
              </a:rPr>
              <a:t>) </a:t>
            </a:r>
            <a:r>
              <a:rPr lang="en-US" altLang="zh-CN" sz="2400" dirty="0" smtClean="0">
                <a:latin typeface="+mj-ea"/>
                <a:ea typeface="+mj-ea"/>
              </a:rPr>
              <a:t>   #</a:t>
            </a:r>
            <a:r>
              <a:rPr lang="zh-CN" altLang="zh-CN" sz="2400" dirty="0">
                <a:latin typeface="+mj-ea"/>
                <a:ea typeface="+mj-ea"/>
              </a:rPr>
              <a:t>返回文件路径</a:t>
            </a:r>
          </a:p>
          <a:p>
            <a:r>
              <a:rPr lang="en-US" altLang="zh-CN" sz="2400" dirty="0" err="1">
                <a:latin typeface="+mj-ea"/>
                <a:ea typeface="+mj-ea"/>
              </a:rPr>
              <a:t>os.path.exists</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路径存在则返回</a:t>
            </a:r>
            <a:r>
              <a:rPr lang="en-US" altLang="zh-CN" sz="2400" dirty="0">
                <a:latin typeface="+mj-ea"/>
                <a:ea typeface="+mj-ea"/>
              </a:rPr>
              <a:t>True,</a:t>
            </a:r>
            <a:r>
              <a:rPr lang="zh-CN" altLang="zh-CN" sz="2400" dirty="0">
                <a:latin typeface="+mj-ea"/>
                <a:ea typeface="+mj-ea"/>
              </a:rPr>
              <a:t>路径损坏返回</a:t>
            </a:r>
            <a:r>
              <a:rPr lang="en-US" altLang="zh-CN" sz="2400" dirty="0" smtClean="0">
                <a:latin typeface="+mj-ea"/>
                <a:ea typeface="+mj-ea"/>
              </a:rPr>
              <a:t>False</a:t>
            </a:r>
          </a:p>
          <a:p>
            <a:r>
              <a:rPr lang="en-US" altLang="zh-CN" sz="2400" dirty="0" err="1">
                <a:latin typeface="+mj-ea"/>
                <a:ea typeface="+mj-ea"/>
              </a:rPr>
              <a:t>os.path.split</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把路径分割成</a:t>
            </a:r>
            <a:r>
              <a:rPr lang="en-US" altLang="zh-CN" sz="2400" dirty="0" err="1">
                <a:latin typeface="+mj-ea"/>
                <a:ea typeface="+mj-ea"/>
              </a:rPr>
              <a:t>dirname</a:t>
            </a:r>
            <a:r>
              <a:rPr lang="zh-CN" altLang="zh-CN" sz="2400" dirty="0">
                <a:latin typeface="+mj-ea"/>
                <a:ea typeface="+mj-ea"/>
              </a:rPr>
              <a:t>和</a:t>
            </a:r>
            <a:r>
              <a:rPr lang="en-US" altLang="zh-CN" sz="2400" dirty="0" err="1">
                <a:latin typeface="+mj-ea"/>
                <a:ea typeface="+mj-ea"/>
              </a:rPr>
              <a:t>basename</a:t>
            </a:r>
            <a:r>
              <a:rPr lang="zh-CN" altLang="zh-CN" sz="2400" dirty="0">
                <a:latin typeface="+mj-ea"/>
                <a:ea typeface="+mj-ea"/>
              </a:rPr>
              <a:t>，返回一个</a:t>
            </a:r>
            <a:r>
              <a:rPr lang="zh-CN" altLang="zh-CN" sz="2400" dirty="0" smtClean="0">
                <a:latin typeface="+mj-ea"/>
                <a:ea typeface="+mj-ea"/>
              </a:rPr>
              <a:t>元组</a:t>
            </a:r>
            <a:endParaRPr lang="zh-CN" altLang="zh-CN" sz="2400" dirty="0">
              <a:latin typeface="+mj-ea"/>
              <a:ea typeface="+mj-ea"/>
            </a:endParaRPr>
          </a:p>
          <a:p>
            <a:r>
              <a:rPr kumimoji="1" lang="en-US" altLang="zh-CN" sz="2400" dirty="0" err="1" smtClean="0">
                <a:latin typeface="+mj-ea"/>
                <a:ea typeface="+mj-ea"/>
              </a:rPr>
              <a:t>os.path.expanduser</a:t>
            </a:r>
            <a:r>
              <a:rPr kumimoji="1" lang="en-US" altLang="zh-CN" sz="2400" dirty="0" smtClean="0">
                <a:latin typeface="+mj-ea"/>
                <a:ea typeface="+mj-ea"/>
              </a:rPr>
              <a:t>(path) </a:t>
            </a:r>
            <a:r>
              <a:rPr lang="en-US" altLang="zh-CN" sz="2400" dirty="0">
                <a:latin typeface="+mn-ea"/>
              </a:rPr>
              <a:t>#</a:t>
            </a:r>
            <a:r>
              <a:rPr lang="zh-CN" altLang="en-US" sz="2400" dirty="0">
                <a:latin typeface="+mn-ea"/>
              </a:rPr>
              <a:t>把</a:t>
            </a:r>
            <a:r>
              <a:rPr lang="en-US" altLang="zh-CN" sz="2400" dirty="0">
                <a:latin typeface="+mn-ea"/>
              </a:rPr>
              <a:t>path</a:t>
            </a:r>
            <a:r>
              <a:rPr lang="zh-CN" altLang="en-US" sz="2400" dirty="0">
                <a:latin typeface="+mn-ea"/>
              </a:rPr>
              <a:t>中包含的</a:t>
            </a:r>
            <a:r>
              <a:rPr lang="en-US" altLang="zh-CN" sz="2400" dirty="0">
                <a:latin typeface="+mn-ea"/>
              </a:rPr>
              <a:t>"~"</a:t>
            </a:r>
            <a:r>
              <a:rPr lang="zh-CN" altLang="en-US" sz="2400" dirty="0">
                <a:latin typeface="+mn-ea"/>
              </a:rPr>
              <a:t>和</a:t>
            </a:r>
            <a:r>
              <a:rPr lang="en-US" altLang="zh-CN" sz="2400" dirty="0">
                <a:latin typeface="+mn-ea"/>
              </a:rPr>
              <a:t>"~user"</a:t>
            </a:r>
            <a:r>
              <a:rPr lang="zh-CN" altLang="en-US" sz="2400" dirty="0">
                <a:latin typeface="+mn-ea"/>
              </a:rPr>
              <a:t>转换成用户目录</a:t>
            </a:r>
            <a:endParaRPr kumimoji="1" lang="zh-CN" altLang="en-US" sz="2400" dirty="0">
              <a:latin typeface="+mn-ea"/>
            </a:endParaRPr>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1845734"/>
            <a:ext cx="10058400" cy="4023360"/>
          </a:xfrm>
        </p:spPr>
        <p:txBody>
          <a:bodyPr/>
          <a:lstStyle/>
          <a:p>
            <a:r>
              <a:rPr lang="en-US" altLang="zh-CN" dirty="0" err="1" smtClean="0"/>
              <a:t>shutil</a:t>
            </a:r>
            <a:r>
              <a:rPr lang="zh-CN" altLang="en-US" dirty="0" smtClean="0"/>
              <a:t>模块适合处理大规模数据。和</a:t>
            </a:r>
            <a:r>
              <a:rPr lang="en-US" altLang="zh-CN" dirty="0" err="1" smtClean="0"/>
              <a:t>os</a:t>
            </a:r>
            <a:r>
              <a:rPr lang="zh-CN" altLang="en-US" dirty="0" smtClean="0"/>
              <a:t>模块比较相似，具有复制、移动、重命名、删除数据的方法。另外它最大的优势就是可以在整个目录树进行操作。</a:t>
            </a:r>
            <a:endParaRPr lang="zh-CN" altLang="en-US" dirty="0"/>
          </a:p>
        </p:txBody>
      </p:sp>
      <p:sp>
        <p:nvSpPr>
          <p:cNvPr id="8" name="文本框 7"/>
          <p:cNvSpPr txBox="1"/>
          <p:nvPr/>
        </p:nvSpPr>
        <p:spPr>
          <a:xfrm>
            <a:off x="1097280" y="2467778"/>
            <a:ext cx="9963655" cy="2862322"/>
          </a:xfrm>
          <a:prstGeom prst="rect">
            <a:avLst/>
          </a:prstGeom>
          <a:noFill/>
        </p:spPr>
        <p:txBody>
          <a:bodyPr wrap="square" rtlCol="0">
            <a:spAutoFit/>
          </a:bodyPr>
          <a:lstStyle/>
          <a:p>
            <a:r>
              <a:rPr lang="en-US" altLang="zh-CN" dirty="0" err="1"/>
              <a:t>os.chdir</a:t>
            </a:r>
            <a:r>
              <a:rPr lang="en-US" altLang="zh-CN" dirty="0"/>
              <a:t>("/</a:t>
            </a:r>
            <a:r>
              <a:rPr lang="en-US" altLang="zh-CN" dirty="0" err="1"/>
              <a:t>tmp</a:t>
            </a:r>
            <a:r>
              <a:rPr lang="en-US" altLang="zh-CN" dirty="0" smtClean="0"/>
              <a:t>")</a:t>
            </a:r>
          </a:p>
          <a:p>
            <a:endParaRPr lang="en-US" altLang="zh-CN" dirty="0" smtClean="0"/>
          </a:p>
          <a:p>
            <a:r>
              <a:rPr lang="en-US" altLang="zh-CN" dirty="0" err="1"/>
              <a:t>os.makedirs</a:t>
            </a:r>
            <a:r>
              <a:rPr lang="en-US" altLang="zh-CN" dirty="0"/>
              <a:t>("test/test_subdir1/test_subdir2</a:t>
            </a:r>
            <a:r>
              <a:rPr lang="en-US" altLang="zh-CN" dirty="0" smtClean="0"/>
              <a:t>")</a:t>
            </a:r>
          </a:p>
          <a:p>
            <a:endParaRPr lang="en-US" altLang="zh-CN" dirty="0" smtClean="0"/>
          </a:p>
          <a:p>
            <a:r>
              <a:rPr lang="en-US" altLang="zh-CN" dirty="0" err="1"/>
              <a:t>shutil.copytree</a:t>
            </a:r>
            <a:r>
              <a:rPr lang="en-US" altLang="zh-CN" dirty="0"/>
              <a:t>("</a:t>
            </a:r>
            <a:r>
              <a:rPr lang="en-US" altLang="zh-CN" dirty="0" err="1"/>
              <a:t>test","test</a:t>
            </a:r>
            <a:r>
              <a:rPr lang="en-US" altLang="zh-CN" dirty="0"/>
              <a:t>-copy</a:t>
            </a:r>
            <a:r>
              <a:rPr lang="en-US" altLang="zh-CN" dirty="0" smtClean="0"/>
              <a:t>")                             </a:t>
            </a:r>
          </a:p>
          <a:p>
            <a:endParaRPr lang="en-US" altLang="zh-CN" dirty="0"/>
          </a:p>
          <a:p>
            <a:r>
              <a:rPr lang="en-US" altLang="zh-CN" dirty="0" err="1"/>
              <a:t>shutil.move</a:t>
            </a:r>
            <a:r>
              <a:rPr lang="en-US" altLang="zh-CN" dirty="0"/>
              <a:t>("test-</a:t>
            </a:r>
            <a:r>
              <a:rPr lang="en-US" altLang="zh-CN" dirty="0" err="1"/>
              <a:t>copy","test</a:t>
            </a:r>
            <a:r>
              <a:rPr lang="en-US" altLang="zh-CN" dirty="0"/>
              <a:t>-copy-moved</a:t>
            </a:r>
            <a:r>
              <a:rPr lang="en-US" altLang="zh-CN" dirty="0" smtClean="0"/>
              <a:t>")</a:t>
            </a:r>
          </a:p>
          <a:p>
            <a:endParaRPr lang="en-US" altLang="zh-CN" dirty="0"/>
          </a:p>
          <a:p>
            <a:r>
              <a:rPr lang="en-US" altLang="zh-CN" dirty="0" err="1"/>
              <a:t>shutil.rmtree</a:t>
            </a:r>
            <a:r>
              <a:rPr lang="en-US" altLang="zh-CN" dirty="0"/>
              <a:t>("test-copy-moved") </a:t>
            </a:r>
          </a:p>
          <a:p>
            <a:endParaRPr lang="zh-CN" altLang="en-US" dirty="0"/>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151138" y="2231957"/>
            <a:ext cx="9892898" cy="1846659"/>
          </a:xfrm>
          <a:prstGeom prst="rect">
            <a:avLst/>
          </a:prstGeom>
          <a:noFill/>
        </p:spPr>
        <p:txBody>
          <a:bodyPr wrap="square" rtlCol="0">
            <a:spAutoFit/>
          </a:bodyPr>
          <a:lstStyle/>
          <a:p>
            <a:pPr marL="342900" indent="-342900">
              <a:buAutoNum type="arabicParenBoth"/>
            </a:pPr>
            <a:r>
              <a:rPr lang="en-US" altLang="zh-CN" sz="3200" dirty="0" smtClean="0"/>
              <a:t> </a:t>
            </a:r>
            <a:r>
              <a:rPr lang="en-US" altLang="zh-CN" sz="3200" dirty="0" err="1" smtClean="0"/>
              <a:t>sys.argv</a:t>
            </a:r>
            <a:endParaRPr lang="en-US" altLang="zh-CN" sz="3200" dirty="0" smtClean="0"/>
          </a:p>
          <a:p>
            <a:pPr marL="342900" indent="-342900">
              <a:buAutoNum type="arabicParenBoth"/>
            </a:pPr>
            <a:r>
              <a:rPr lang="en-US" altLang="zh-CN" sz="3200" dirty="0" smtClean="0"/>
              <a:t> </a:t>
            </a:r>
            <a:r>
              <a:rPr lang="en-US" altLang="zh-CN" sz="3200" dirty="0" err="1" smtClean="0"/>
              <a:t>sys.exit</a:t>
            </a:r>
            <a:endParaRPr lang="en-US" altLang="zh-CN" sz="3200" dirty="0" smtClean="0"/>
          </a:p>
          <a:p>
            <a:pPr marL="342900" indent="-342900">
              <a:buAutoNum type="arabicParenBoth"/>
            </a:pPr>
            <a:r>
              <a:rPr lang="en-US" altLang="zh-CN" sz="3200" dirty="0" smtClean="0"/>
              <a:t> </a:t>
            </a:r>
            <a:r>
              <a:rPr lang="en-US" altLang="zh-CN" sz="3200" dirty="0" err="1" smtClean="0"/>
              <a:t>sys.path</a:t>
            </a:r>
            <a:endParaRPr lang="en-US" altLang="zh-CN" sz="3200" dirty="0" smtClean="0"/>
          </a:p>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隆重介绍</a:t>
            </a:r>
            <a:r>
              <a:rPr kumimoji="1" lang="en-US" altLang="zh-CN" b="1" dirty="0" smtClean="0"/>
              <a:t>Requests</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1969810"/>
            <a:ext cx="10371551" cy="523220"/>
          </a:xfrm>
          <a:prstGeom prst="rect">
            <a:avLst/>
          </a:prstGeom>
          <a:noFill/>
        </p:spPr>
        <p:txBody>
          <a:bodyPr wrap="square" rtlCol="0">
            <a:spAutoFit/>
          </a:bodyPr>
          <a:lstStyle/>
          <a:p>
            <a:r>
              <a:rPr kumimoji="1" lang="zh-CN" altLang="en-US" sz="2800" dirty="0" smtClean="0"/>
              <a:t>为什么是</a:t>
            </a:r>
            <a:r>
              <a:rPr kumimoji="1" lang="en-US" altLang="zh-CN" sz="2800" dirty="0" smtClean="0"/>
              <a:t>Requests</a:t>
            </a:r>
            <a:r>
              <a:rPr kumimoji="1" lang="zh-CN" altLang="en-US" sz="2800" dirty="0" smtClean="0"/>
              <a:t>？</a:t>
            </a:r>
            <a:endParaRPr kumimoji="1" lang="zh-CN" altLang="en-US" sz="2800" dirty="0"/>
          </a:p>
        </p:txBody>
      </p:sp>
      <p:sp>
        <p:nvSpPr>
          <p:cNvPr id="6" name="文本框 5"/>
          <p:cNvSpPr txBox="1"/>
          <p:nvPr/>
        </p:nvSpPr>
        <p:spPr>
          <a:xfrm>
            <a:off x="1097280" y="2618998"/>
            <a:ext cx="9594937" cy="707886"/>
          </a:xfrm>
          <a:prstGeom prst="rect">
            <a:avLst/>
          </a:prstGeom>
          <a:noFill/>
        </p:spPr>
        <p:txBody>
          <a:bodyPr wrap="square" rtlCol="0">
            <a:spAutoFit/>
          </a:bodyPr>
          <a:lstStyle/>
          <a:p>
            <a:r>
              <a:rPr lang="en-US" altLang="zh-CN" sz="2000" dirty="0" smtClean="0">
                <a:latin typeface="+mn-ea"/>
              </a:rPr>
              <a:t>1. requests</a:t>
            </a:r>
            <a:r>
              <a:rPr lang="zh-CN" altLang="en-US" sz="2000" dirty="0">
                <a:latin typeface="+mn-ea"/>
              </a:rPr>
              <a:t>是一个</a:t>
            </a:r>
            <a:r>
              <a:rPr lang="en-US" altLang="zh-CN" sz="2000" dirty="0">
                <a:latin typeface="+mn-ea"/>
              </a:rPr>
              <a:t>Python</a:t>
            </a:r>
            <a:r>
              <a:rPr lang="zh-CN" altLang="en-US" sz="2000" dirty="0">
                <a:latin typeface="+mn-ea"/>
              </a:rPr>
              <a:t>的网络请求库，和</a:t>
            </a:r>
            <a:r>
              <a:rPr lang="en-US" altLang="zh-CN" sz="2000" dirty="0" err="1">
                <a:latin typeface="+mn-ea"/>
              </a:rPr>
              <a:t>urllib</a:t>
            </a:r>
            <a:r>
              <a:rPr lang="zh-CN" altLang="en-US" sz="2000" dirty="0">
                <a:latin typeface="+mn-ea"/>
              </a:rPr>
              <a:t>、</a:t>
            </a:r>
            <a:r>
              <a:rPr lang="en-US" altLang="zh-CN" sz="2000" dirty="0" err="1">
                <a:latin typeface="+mn-ea"/>
              </a:rPr>
              <a:t>httplib</a:t>
            </a:r>
            <a:r>
              <a:rPr lang="zh-CN" altLang="en-US" sz="2000" dirty="0">
                <a:latin typeface="+mn-ea"/>
              </a:rPr>
              <a:t>之流相比起来最大的优点就是好用，</a:t>
            </a:r>
            <a:r>
              <a:rPr lang="en-US" altLang="zh-CN" sz="2000" dirty="0">
                <a:latin typeface="+mn-ea"/>
              </a:rPr>
              <a:t>requests</a:t>
            </a:r>
            <a:r>
              <a:rPr lang="zh-CN" altLang="en-US" sz="2000" dirty="0">
                <a:latin typeface="+mn-ea"/>
              </a:rPr>
              <a:t>官方标榜的就是“我们的库是给人用的哦”。</a:t>
            </a:r>
            <a:endParaRPr kumimoji="1" lang="zh-CN" altLang="en-US" sz="2000" dirty="0">
              <a:latin typeface="+mn-ea"/>
            </a:endParaRPr>
          </a:p>
        </p:txBody>
      </p:sp>
      <p:sp>
        <p:nvSpPr>
          <p:cNvPr id="11" name="文本框 10"/>
          <p:cNvSpPr txBox="1"/>
          <p:nvPr/>
        </p:nvSpPr>
        <p:spPr>
          <a:xfrm>
            <a:off x="1097279" y="3690148"/>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en-US" altLang="zh-CN" sz="2000" dirty="0">
                <a:latin typeface="+mn-ea"/>
              </a:rPr>
              <a:t>Python</a:t>
            </a:r>
            <a:r>
              <a:rPr lang="zh-CN" altLang="en-US" sz="2000" dirty="0">
                <a:latin typeface="+mn-ea"/>
              </a:rPr>
              <a:t>之父</a:t>
            </a:r>
            <a:r>
              <a:rPr lang="en-US" altLang="zh-CN" sz="2000" dirty="0" smtClean="0">
                <a:latin typeface="+mn-ea"/>
              </a:rPr>
              <a:t>Guido</a:t>
            </a:r>
            <a:r>
              <a:rPr lang="zh-CN" altLang="en-US" sz="2000" dirty="0" smtClean="0">
                <a:latin typeface="+mn-ea"/>
              </a:rPr>
              <a:t>亲自参与开发，并为</a:t>
            </a:r>
            <a:r>
              <a:rPr lang="en-US" altLang="zh-CN" sz="2000" dirty="0">
                <a:latin typeface="+mn-ea"/>
              </a:rPr>
              <a:t>requests</a:t>
            </a:r>
            <a:r>
              <a:rPr lang="zh-CN" altLang="en-US" sz="2000" dirty="0">
                <a:latin typeface="+mn-ea"/>
              </a:rPr>
              <a:t>提出过一些有关发展路线的建议</a:t>
            </a:r>
            <a:r>
              <a:rPr lang="zh-CN" altLang="en-US" sz="2000" dirty="0"/>
              <a:t>。</a:t>
            </a:r>
            <a:endParaRPr kumimoji="1" lang="zh-CN" altLang="en-US" sz="2000" dirty="0"/>
          </a:p>
        </p:txBody>
      </p:sp>
      <p:sp>
        <p:nvSpPr>
          <p:cNvPr id="12" name="文本框 11"/>
          <p:cNvSpPr txBox="1"/>
          <p:nvPr/>
        </p:nvSpPr>
        <p:spPr>
          <a:xfrm>
            <a:off x="1097278" y="4493224"/>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zh-CN" altLang="en-US" sz="2000" dirty="0" smtClean="0">
                <a:latin typeface="+mn-ea"/>
              </a:rPr>
              <a:t>难以想象的简单、强大</a:t>
            </a:r>
            <a:r>
              <a:rPr lang="zh-CN" altLang="en-US" sz="2000" dirty="0" smtClean="0"/>
              <a:t>。</a:t>
            </a:r>
            <a:endParaRPr kumimoji="1" lang="zh-CN" altLang="en-US" sz="2000" dirty="0"/>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edge">
                                      <p:cBhvr>
                                        <p:cTn id="17" dur="20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edge">
                                      <p:cBhvr>
                                        <p:cTn id="27" dur="20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1"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strips(downLeft)">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2" grpId="1" build="allAtOnce"/>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11161</TotalTime>
  <Words>6290</Words>
  <Application>Microsoft Macintosh PowerPoint</Application>
  <PresentationFormat>宽屏</PresentationFormat>
  <Paragraphs>906</Paragraphs>
  <Slides>117</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117</vt:i4>
      </vt:variant>
    </vt:vector>
  </HeadingPairs>
  <TitlesOfParts>
    <vt:vector size="123"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Social &amp;  Communication</vt:lpstr>
      <vt:lpstr>课前欢乐颂</vt:lpstr>
      <vt:lpstr>Http通信基础—网络互联的本质</vt:lpstr>
      <vt:lpstr>Http通信基础—网络互联的本质</vt:lpstr>
      <vt:lpstr>Http通信基础—网络互联的本质</vt:lpstr>
      <vt:lpstr>Http通信基础—请求方式</vt:lpstr>
      <vt:lpstr>Http通信基础—响应状态码</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Http的标准，也是瓶颈</vt:lpstr>
      <vt:lpstr>Http的未来之路</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PowerPoint 演示文稿</vt:lpstr>
      <vt:lpstr>CMDB主流架构介绍</vt:lpstr>
      <vt:lpstr>CMDB主流架构介绍</vt:lpstr>
      <vt:lpstr>CMDB实施失败的经验之谈</vt:lpstr>
      <vt:lpstr>CMDB设计方案分享</vt:lpstr>
      <vt:lpstr>分布式客户端数据采集</vt:lpstr>
      <vt:lpstr>PowerPoint 演示文稿</vt:lpstr>
      <vt:lpstr>分布式客户端数据采集</vt:lpstr>
      <vt:lpstr>CMDB设计方案分享</vt:lpstr>
      <vt:lpstr>CMDB系统额外需要关注的问题</vt:lpstr>
      <vt:lpstr>UUID介绍</vt:lpstr>
      <vt:lpstr>分页算法分享</vt:lpstr>
      <vt:lpstr>PowerPoint 演示文稿</vt:lpstr>
      <vt:lpstr>Restful是什么</vt:lpstr>
      <vt:lpstr>为什么REST那么火</vt:lpstr>
      <vt:lpstr>Restful设计模式介绍</vt:lpstr>
      <vt:lpstr>Restful设计模式介绍</vt:lpstr>
      <vt:lpstr>Restful设计模式介绍</vt:lpstr>
      <vt:lpstr>Restful开发步骤</vt:lpstr>
      <vt:lpstr>开发目标</vt:lpstr>
      <vt:lpstr>PowerPoint 演示文稿</vt:lpstr>
      <vt:lpstr>PowerPoint 演示文稿</vt:lpstr>
      <vt:lpstr>PowerPoint 演示文稿</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PowerPoint 演示文稿</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隆重介绍Requests</vt:lpstr>
      <vt:lpstr>PowerPoint 演示文稿</vt:lpstr>
      <vt:lpstr>系统管理的利器—Paramiko</vt:lpstr>
      <vt:lpstr>系统管理的利器—Paramiko</vt:lpstr>
      <vt:lpstr>系统管理的利器—Paramiko</vt:lpstr>
      <vt:lpstr>系统管理的利器—Paramiko</vt:lpstr>
      <vt:lpstr>利用Python与数据库进行交互</vt:lpstr>
      <vt:lpstr>MySQLdb 模块</vt:lpstr>
      <vt:lpstr>MySQLdb 模块</vt:lpstr>
      <vt:lpstr>MySQLdb 模块</vt:lpstr>
      <vt:lpstr>MySQLdb 模块</vt:lpstr>
      <vt:lpstr>MySQLdb 模块</vt:lpstr>
      <vt:lpstr>PowerPoint 演示文稿</vt:lpstr>
      <vt:lpstr>二分查找算法</vt:lpstr>
      <vt:lpstr>通过网站访问的日志信息，进行全国访问用户分布的统计</vt:lpstr>
      <vt:lpstr>任务目标： 1.  系统管理界面           数据管理       权限分配  2.  用户访问界面       配置管理      操作执行  3.  后台            数据关联      实时并发处理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179</cp:revision>
  <dcterms:created xsi:type="dcterms:W3CDTF">2015-09-16T12:41:33Z</dcterms:created>
  <dcterms:modified xsi:type="dcterms:W3CDTF">2015-10-20T08:34:07Z</dcterms:modified>
</cp:coreProperties>
</file>